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8" r:id="rId3"/>
    <p:sldId id="282" r:id="rId4"/>
    <p:sldId id="283" r:id="rId5"/>
    <p:sldId id="284" r:id="rId6"/>
    <p:sldId id="285" r:id="rId7"/>
    <p:sldId id="290" r:id="rId8"/>
    <p:sldId id="264" r:id="rId9"/>
    <p:sldId id="286" r:id="rId10"/>
    <p:sldId id="287" r:id="rId11"/>
    <p:sldId id="288" r:id="rId12"/>
    <p:sldId id="276" r:id="rId13"/>
    <p:sldId id="275" r:id="rId14"/>
    <p:sldId id="279" r:id="rId15"/>
    <p:sldId id="277" r:id="rId16"/>
    <p:sldId id="28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7" autoAdjust="0"/>
    <p:restoredTop sz="94660"/>
  </p:normalViewPr>
  <p:slideViewPr>
    <p:cSldViewPr snapToGrid="0">
      <p:cViewPr varScale="1">
        <p:scale>
          <a:sx n="110" d="100"/>
          <a:sy n="110"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166F2D-590A-4FC2-87AE-22C321F8D17B}" type="datetimeFigureOut">
              <a:rPr lang="en-AU" smtClean="0"/>
              <a:t>31/10/21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5A2C0-1774-4588-AE42-A2EC47D8132D}" type="slidenum">
              <a:rPr lang="en-AU" smtClean="0"/>
              <a:t>‹#›</a:t>
            </a:fld>
            <a:endParaRPr lang="en-AU"/>
          </a:p>
        </p:txBody>
      </p:sp>
    </p:spTree>
    <p:extLst>
      <p:ext uri="{BB962C8B-B14F-4D97-AF65-F5344CB8AC3E}">
        <p14:creationId xmlns:p14="http://schemas.microsoft.com/office/powerpoint/2010/main" val="3736013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48A825D-FBCD-4CCA-80A6-5FC05A46F4FC}" type="datetimeFigureOut">
              <a:rPr lang="en-AU" smtClean="0"/>
              <a:t>31/10/21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22834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48A825D-FBCD-4CCA-80A6-5FC05A46F4FC}" type="datetimeFigureOut">
              <a:rPr lang="en-AU" smtClean="0"/>
              <a:t>31/10/21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65015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48A825D-FBCD-4CCA-80A6-5FC05A46F4FC}" type="datetimeFigureOut">
              <a:rPr lang="en-AU" smtClean="0"/>
              <a:t>31/10/21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96570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48A825D-FBCD-4CCA-80A6-5FC05A46F4FC}" type="datetimeFigureOut">
              <a:rPr lang="en-AU" smtClean="0"/>
              <a:t>31/10/21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325795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8A825D-FBCD-4CCA-80A6-5FC05A46F4FC}" type="datetimeFigureOut">
              <a:rPr lang="en-AU" smtClean="0"/>
              <a:t>31/10/21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99498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48A825D-FBCD-4CCA-80A6-5FC05A46F4FC}" type="datetimeFigureOut">
              <a:rPr lang="en-AU" smtClean="0"/>
              <a:t>31/10/21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852708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E48A825D-FBCD-4CCA-80A6-5FC05A46F4FC}" type="datetimeFigureOut">
              <a:rPr lang="en-AU" smtClean="0"/>
              <a:t>31/10/21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358896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E48A825D-FBCD-4CCA-80A6-5FC05A46F4FC}" type="datetimeFigureOut">
              <a:rPr lang="en-AU" smtClean="0"/>
              <a:t>31/10/21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206581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A825D-FBCD-4CCA-80A6-5FC05A46F4FC}" type="datetimeFigureOut">
              <a:rPr lang="en-AU" smtClean="0"/>
              <a:t>31/10/21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322567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8A825D-FBCD-4CCA-80A6-5FC05A46F4FC}" type="datetimeFigureOut">
              <a:rPr lang="en-AU" smtClean="0"/>
              <a:t>31/10/21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406057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8A825D-FBCD-4CCA-80A6-5FC05A46F4FC}" type="datetimeFigureOut">
              <a:rPr lang="en-AU" smtClean="0"/>
              <a:t>31/10/21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B92B52A-FAB5-4FD3-B240-DD41596E1FD6}" type="slidenum">
              <a:rPr lang="en-AU" smtClean="0"/>
              <a:t>‹#›</a:t>
            </a:fld>
            <a:endParaRPr lang="en-AU"/>
          </a:p>
        </p:txBody>
      </p:sp>
    </p:spTree>
    <p:extLst>
      <p:ext uri="{BB962C8B-B14F-4D97-AF65-F5344CB8AC3E}">
        <p14:creationId xmlns:p14="http://schemas.microsoft.com/office/powerpoint/2010/main" val="227741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A825D-FBCD-4CCA-80A6-5FC05A46F4FC}" type="datetimeFigureOut">
              <a:rPr lang="en-AU" smtClean="0"/>
              <a:t>31/10/21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B52A-FAB5-4FD3-B240-DD41596E1FD6}" type="slidenum">
              <a:rPr lang="en-AU" smtClean="0"/>
              <a:t>‹#›</a:t>
            </a:fld>
            <a:endParaRPr lang="en-AU"/>
          </a:p>
        </p:txBody>
      </p:sp>
    </p:spTree>
    <p:extLst>
      <p:ext uri="{BB962C8B-B14F-4D97-AF65-F5344CB8AC3E}">
        <p14:creationId xmlns:p14="http://schemas.microsoft.com/office/powerpoint/2010/main" val="308414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000"/>
            <a:lum/>
          </a:blip>
          <a:srcRect/>
          <a:stretch>
            <a:fillRect t="31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6916" y="198438"/>
            <a:ext cx="10658168" cy="1083710"/>
          </a:xfrm>
        </p:spPr>
        <p:txBody>
          <a:bodyPr>
            <a:noAutofit/>
          </a:bodyPr>
          <a:lstStyle/>
          <a:p>
            <a:r>
              <a:rPr lang="en-US" b="1" dirty="0">
                <a:solidFill>
                  <a:schemeClr val="accent1">
                    <a:lumMod val="50000"/>
                  </a:schemeClr>
                </a:solidFill>
                <a:latin typeface="+mn-lt"/>
              </a:rPr>
              <a:t>Non-Negotiables of Church Life</a:t>
            </a:r>
            <a:endParaRPr lang="en-AU" b="1" dirty="0">
              <a:solidFill>
                <a:schemeClr val="accent1">
                  <a:lumMod val="50000"/>
                </a:schemeClr>
              </a:solidFill>
              <a:latin typeface="+mn-lt"/>
            </a:endParaRPr>
          </a:p>
        </p:txBody>
      </p:sp>
      <p:sp>
        <p:nvSpPr>
          <p:cNvPr id="3" name="Subtitle 2"/>
          <p:cNvSpPr>
            <a:spLocks noGrp="1"/>
          </p:cNvSpPr>
          <p:nvPr>
            <p:ph type="subTitle" idx="1"/>
          </p:nvPr>
        </p:nvSpPr>
        <p:spPr>
          <a:xfrm>
            <a:off x="1524000" y="1282148"/>
            <a:ext cx="9144000" cy="854765"/>
          </a:xfrm>
        </p:spPr>
        <p:txBody>
          <a:bodyPr>
            <a:normAutofit/>
          </a:bodyPr>
          <a:lstStyle/>
          <a:p>
            <a:r>
              <a:rPr lang="en-US" sz="4800" dirty="0">
                <a:solidFill>
                  <a:schemeClr val="accent1">
                    <a:lumMod val="50000"/>
                  </a:schemeClr>
                </a:solidFill>
              </a:rPr>
              <a:t>Acts 2: 42-47</a:t>
            </a:r>
            <a:endParaRPr lang="en-AU" sz="4800" dirty="0">
              <a:solidFill>
                <a:schemeClr val="accent1">
                  <a:lumMod val="50000"/>
                </a:schemeClr>
              </a:solidFill>
            </a:endParaRPr>
          </a:p>
        </p:txBody>
      </p:sp>
    </p:spTree>
    <p:extLst>
      <p:ext uri="{BB962C8B-B14F-4D97-AF65-F5344CB8AC3E}">
        <p14:creationId xmlns:p14="http://schemas.microsoft.com/office/powerpoint/2010/main" val="3040333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386" y="0"/>
            <a:ext cx="10515600" cy="1325563"/>
          </a:xfrm>
        </p:spPr>
        <p:txBody>
          <a:bodyPr>
            <a:normAutofit fontScale="90000"/>
          </a:bodyPr>
          <a:lstStyle/>
          <a:p>
            <a:pPr algn="ctr"/>
            <a:br>
              <a:rPr lang="en-AU" sz="2200" dirty="0">
                <a:solidFill>
                  <a:srgbClr val="002060"/>
                </a:solidFill>
                <a:latin typeface="+mn-lt"/>
              </a:rPr>
            </a:br>
            <a:r>
              <a:rPr lang="en-AU" sz="6000" b="1" dirty="0">
                <a:solidFill>
                  <a:srgbClr val="002060"/>
                </a:solidFill>
                <a:latin typeface="+mn-lt"/>
              </a:rPr>
              <a:t>CHARACTERISED BY ALL SERVING</a:t>
            </a:r>
            <a:br>
              <a:rPr lang="en-AU" sz="6000" dirty="0">
                <a:solidFill>
                  <a:srgbClr val="002060"/>
                </a:solidFill>
                <a:latin typeface="+mn-lt"/>
              </a:rPr>
            </a:br>
            <a:endParaRPr lang="en-AU" dirty="0">
              <a:solidFill>
                <a:srgbClr val="002060"/>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2:42-45</a:t>
            </a:r>
            <a:endParaRPr lang="en-AU" sz="2800" b="1" dirty="0">
              <a:solidFill>
                <a:srgbClr val="002060"/>
              </a:solidFill>
              <a:latin typeface="+mn-lt"/>
            </a:endParaRPr>
          </a:p>
        </p:txBody>
      </p:sp>
      <p:sp>
        <p:nvSpPr>
          <p:cNvPr id="7" name="Title 1">
            <a:extLst>
              <a:ext uri="{FF2B5EF4-FFF2-40B4-BE49-F238E27FC236}">
                <a16:creationId xmlns:a16="http://schemas.microsoft.com/office/drawing/2014/main" id="{6953C237-E955-944B-BFEC-F15AA3E4A56E}"/>
              </a:ext>
            </a:extLst>
          </p:cNvPr>
          <p:cNvSpPr txBox="1">
            <a:spLocks/>
          </p:cNvSpPr>
          <p:nvPr/>
        </p:nvSpPr>
        <p:spPr>
          <a:xfrm>
            <a:off x="847386" y="1457361"/>
            <a:ext cx="11114314" cy="35231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b="1" dirty="0">
                <a:solidFill>
                  <a:schemeClr val="accent5">
                    <a:lumMod val="75000"/>
                  </a:schemeClr>
                </a:solidFill>
                <a:latin typeface="+mn-lt"/>
              </a:rPr>
              <a:t>APOSTLES SERVED BY -</a:t>
            </a:r>
          </a:p>
          <a:p>
            <a:r>
              <a:rPr lang="en-AU" sz="3600" i="1" dirty="0">
                <a:solidFill>
                  <a:schemeClr val="tx1">
                    <a:lumMod val="95000"/>
                    <a:lumOff val="5000"/>
                  </a:schemeClr>
                </a:solidFill>
                <a:latin typeface="+mn-lt"/>
              </a:rPr>
              <a:t>	teaching </a:t>
            </a:r>
            <a:r>
              <a:rPr lang="en-AU" sz="3200" i="1" dirty="0">
                <a:solidFill>
                  <a:schemeClr val="tx1">
                    <a:lumMod val="95000"/>
                    <a:lumOff val="5000"/>
                  </a:schemeClr>
                </a:solidFill>
                <a:latin typeface="+mn-lt"/>
              </a:rPr>
              <a:t>[EQUIPPING] </a:t>
            </a:r>
            <a:r>
              <a:rPr lang="en-AU" sz="3600" i="1" dirty="0">
                <a:solidFill>
                  <a:schemeClr val="tx1">
                    <a:lumMod val="95000"/>
                    <a:lumOff val="5000"/>
                  </a:schemeClr>
                </a:solidFill>
                <a:latin typeface="+mn-lt"/>
              </a:rPr>
              <a:t>the people </a:t>
            </a:r>
            <a:r>
              <a:rPr lang="en-AU" sz="2800" i="1" dirty="0">
                <a:solidFill>
                  <a:schemeClr val="tx1">
                    <a:lumMod val="95000"/>
                    <a:lumOff val="5000"/>
                  </a:schemeClr>
                </a:solidFill>
                <a:latin typeface="+mn-lt"/>
              </a:rPr>
              <a:t>(42)</a:t>
            </a:r>
          </a:p>
          <a:p>
            <a:r>
              <a:rPr lang="en-AU" sz="3600" i="1" dirty="0">
                <a:solidFill>
                  <a:schemeClr val="tx1">
                    <a:lumMod val="95000"/>
                    <a:lumOff val="5000"/>
                  </a:schemeClr>
                </a:solidFill>
                <a:latin typeface="+mn-lt"/>
              </a:rPr>
              <a:t>	doing signs and wonders for the good for people </a:t>
            </a:r>
            <a:r>
              <a:rPr lang="en-AU" sz="2800" i="1" dirty="0">
                <a:solidFill>
                  <a:schemeClr val="tx1">
                    <a:lumMod val="95000"/>
                    <a:lumOff val="5000"/>
                  </a:schemeClr>
                </a:solidFill>
                <a:latin typeface="+mn-lt"/>
              </a:rPr>
              <a:t>(43)</a:t>
            </a:r>
            <a:endParaRPr lang="en-AU" sz="2800" dirty="0">
              <a:solidFill>
                <a:schemeClr val="tx1">
                  <a:lumMod val="95000"/>
                  <a:lumOff val="5000"/>
                </a:schemeClr>
              </a:solidFill>
              <a:latin typeface="+mn-lt"/>
            </a:endParaRPr>
          </a:p>
          <a:p>
            <a:endParaRPr lang="en-AU" dirty="0">
              <a:solidFill>
                <a:srgbClr val="002060"/>
              </a:solidFill>
              <a:latin typeface="+mn-lt"/>
            </a:endParaRPr>
          </a:p>
          <a:p>
            <a:r>
              <a:rPr lang="en-AU" b="1" dirty="0">
                <a:solidFill>
                  <a:schemeClr val="accent5">
                    <a:lumMod val="75000"/>
                  </a:schemeClr>
                </a:solidFill>
                <a:latin typeface="+mn-lt"/>
              </a:rPr>
              <a:t>PEOPLE SERVED BY -</a:t>
            </a:r>
          </a:p>
          <a:p>
            <a:r>
              <a:rPr lang="en-AU" sz="3600" i="1" dirty="0">
                <a:solidFill>
                  <a:schemeClr val="tx1">
                    <a:lumMod val="95000"/>
                    <a:lumOff val="5000"/>
                  </a:schemeClr>
                </a:solidFill>
                <a:latin typeface="+mn-lt"/>
              </a:rPr>
              <a:t>	selling property and possessions to aid others </a:t>
            </a:r>
            <a:r>
              <a:rPr lang="en-AU" sz="2800" i="1" dirty="0">
                <a:solidFill>
                  <a:schemeClr val="tx1">
                    <a:lumMod val="95000"/>
                    <a:lumOff val="5000"/>
                  </a:schemeClr>
                </a:solidFill>
                <a:latin typeface="+mn-lt"/>
              </a:rPr>
              <a:t>(44-45)</a:t>
            </a:r>
            <a:endParaRPr lang="en-AU" sz="3600" i="1" dirty="0">
              <a:solidFill>
                <a:schemeClr val="tx1">
                  <a:lumMod val="95000"/>
                  <a:lumOff val="5000"/>
                </a:schemeClr>
              </a:solidFill>
              <a:latin typeface="+mn-lt"/>
            </a:endParaRPr>
          </a:p>
        </p:txBody>
      </p:sp>
    </p:spTree>
    <p:extLst>
      <p:ext uri="{BB962C8B-B14F-4D97-AF65-F5344CB8AC3E}">
        <p14:creationId xmlns:p14="http://schemas.microsoft.com/office/powerpoint/2010/main" val="428764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fontScale="90000"/>
          </a:bodyPr>
          <a:lstStyle/>
          <a:p>
            <a:pPr algn="ctr"/>
            <a:r>
              <a:rPr lang="en-AU" sz="5300" b="1" dirty="0">
                <a:solidFill>
                  <a:srgbClr val="002060"/>
                </a:solidFill>
                <a:latin typeface="+mn-lt"/>
              </a:rPr>
              <a:t>THEY WERE EQUIPPED FOR SERVICE</a:t>
            </a:r>
            <a:br>
              <a:rPr lang="en-AU" sz="6000" dirty="0">
                <a:solidFill>
                  <a:srgbClr val="002060"/>
                </a:solidFill>
                <a:latin typeface="+mn-lt"/>
              </a:rPr>
            </a:br>
            <a:endParaRPr lang="en-AU" dirty="0">
              <a:solidFill>
                <a:srgbClr val="002060"/>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2:43-45</a:t>
            </a:r>
            <a:endParaRPr lang="en-AU" sz="2800" b="1" dirty="0">
              <a:solidFill>
                <a:srgbClr val="002060"/>
              </a:solidFill>
              <a:latin typeface="+mn-lt"/>
            </a:endParaRPr>
          </a:p>
        </p:txBody>
      </p:sp>
      <p:sp>
        <p:nvSpPr>
          <p:cNvPr id="7" name="Title 1">
            <a:extLst>
              <a:ext uri="{FF2B5EF4-FFF2-40B4-BE49-F238E27FC236}">
                <a16:creationId xmlns:a16="http://schemas.microsoft.com/office/drawing/2014/main" id="{6953C237-E955-944B-BFEC-F15AA3E4A56E}"/>
              </a:ext>
            </a:extLst>
          </p:cNvPr>
          <p:cNvSpPr txBox="1">
            <a:spLocks/>
          </p:cNvSpPr>
          <p:nvPr/>
        </p:nvSpPr>
        <p:spPr>
          <a:xfrm>
            <a:off x="838200" y="1325563"/>
            <a:ext cx="11114314" cy="35231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b="1" dirty="0">
                <a:solidFill>
                  <a:schemeClr val="accent5">
                    <a:lumMod val="75000"/>
                  </a:schemeClr>
                </a:solidFill>
                <a:latin typeface="+mn-lt"/>
              </a:rPr>
              <a:t>APOSTLES</a:t>
            </a:r>
          </a:p>
          <a:p>
            <a:r>
              <a:rPr lang="en-AU" sz="3600" i="1" dirty="0">
                <a:solidFill>
                  <a:schemeClr val="tx1">
                    <a:lumMod val="95000"/>
                    <a:lumOff val="5000"/>
                  </a:schemeClr>
                </a:solidFill>
                <a:latin typeface="+mn-lt"/>
              </a:rPr>
              <a:t>	by the Holy Spirit</a:t>
            </a:r>
          </a:p>
          <a:p>
            <a:r>
              <a:rPr lang="en-AU" sz="3600" i="1" dirty="0">
                <a:solidFill>
                  <a:schemeClr val="tx1">
                    <a:lumMod val="95000"/>
                    <a:lumOff val="5000"/>
                  </a:schemeClr>
                </a:solidFill>
                <a:latin typeface="+mn-lt"/>
              </a:rPr>
              <a:t>	through Jesus’ training</a:t>
            </a:r>
          </a:p>
          <a:p>
            <a:endParaRPr lang="en-AU" sz="1600" dirty="0">
              <a:solidFill>
                <a:srgbClr val="002060"/>
              </a:solidFill>
              <a:latin typeface="+mn-lt"/>
            </a:endParaRPr>
          </a:p>
          <a:p>
            <a:r>
              <a:rPr lang="en-AU" b="1" dirty="0">
                <a:solidFill>
                  <a:schemeClr val="accent5">
                    <a:lumMod val="75000"/>
                  </a:schemeClr>
                </a:solidFill>
                <a:latin typeface="+mn-lt"/>
              </a:rPr>
              <a:t>PEOPLE </a:t>
            </a:r>
            <a:r>
              <a:rPr lang="en-AU" sz="3600" i="1" dirty="0">
                <a:solidFill>
                  <a:schemeClr val="tx1">
                    <a:lumMod val="95000"/>
                    <a:lumOff val="5000"/>
                  </a:schemeClr>
                </a:solidFill>
                <a:latin typeface="+mn-lt"/>
              </a:rPr>
              <a:t>	</a:t>
            </a:r>
          </a:p>
          <a:p>
            <a:r>
              <a:rPr lang="en-AU" sz="3600" i="1" dirty="0">
                <a:solidFill>
                  <a:schemeClr val="tx1">
                    <a:lumMod val="95000"/>
                    <a:lumOff val="5000"/>
                  </a:schemeClr>
                </a:solidFill>
                <a:latin typeface="+mn-lt"/>
              </a:rPr>
              <a:t>	by the Holy Spirit</a:t>
            </a:r>
          </a:p>
          <a:p>
            <a:r>
              <a:rPr lang="en-AU" sz="3600" i="1" dirty="0">
                <a:solidFill>
                  <a:schemeClr val="tx1">
                    <a:lumMod val="95000"/>
                    <a:lumOff val="5000"/>
                  </a:schemeClr>
                </a:solidFill>
                <a:latin typeface="+mn-lt"/>
              </a:rPr>
              <a:t>	by the Apostles teaching and training</a:t>
            </a:r>
          </a:p>
        </p:txBody>
      </p:sp>
    </p:spTree>
    <p:extLst>
      <p:ext uri="{BB962C8B-B14F-4D97-AF65-F5344CB8AC3E}">
        <p14:creationId xmlns:p14="http://schemas.microsoft.com/office/powerpoint/2010/main" val="42930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7" y="0"/>
            <a:ext cx="12173628" cy="678951"/>
          </a:xfrm>
        </p:spPr>
        <p:txBody>
          <a:bodyPr>
            <a:noAutofit/>
          </a:bodyPr>
          <a:lstStyle/>
          <a:p>
            <a:pPr algn="ctr"/>
            <a:r>
              <a:rPr lang="en-AU" sz="4800" b="1" dirty="0">
                <a:solidFill>
                  <a:srgbClr val="002060"/>
                </a:solidFill>
                <a:latin typeface="+mn-lt"/>
              </a:rPr>
              <a:t>EXTRAORDINARY BEHAVIOUR </a:t>
            </a:r>
            <a:endParaRPr lang="en-AU" sz="3600" b="1" dirty="0">
              <a:solidFill>
                <a:srgbClr val="002060"/>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2:44-45</a:t>
            </a:r>
            <a:endParaRPr lang="en-AU" sz="2800" b="1" dirty="0">
              <a:solidFill>
                <a:srgbClr val="002060"/>
              </a:solidFill>
              <a:latin typeface="+mn-lt"/>
            </a:endParaRPr>
          </a:p>
        </p:txBody>
      </p:sp>
      <p:sp>
        <p:nvSpPr>
          <p:cNvPr id="7" name="Title 1">
            <a:extLst>
              <a:ext uri="{FF2B5EF4-FFF2-40B4-BE49-F238E27FC236}">
                <a16:creationId xmlns:a16="http://schemas.microsoft.com/office/drawing/2014/main" id="{1F5C5A10-46F7-8C40-8D4C-7C3279EC307A}"/>
              </a:ext>
            </a:extLst>
          </p:cNvPr>
          <p:cNvSpPr txBox="1">
            <a:spLocks/>
          </p:cNvSpPr>
          <p:nvPr/>
        </p:nvSpPr>
        <p:spPr>
          <a:xfrm>
            <a:off x="27557" y="1184605"/>
            <a:ext cx="12201185" cy="3550977"/>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AU" sz="9600" i="1" dirty="0">
                <a:solidFill>
                  <a:schemeClr val="accent5">
                    <a:lumMod val="75000"/>
                  </a:schemeClr>
                </a:solidFill>
                <a:latin typeface="+mn-lt"/>
              </a:rPr>
              <a:t>	</a:t>
            </a:r>
            <a:r>
              <a:rPr lang="en-AU" sz="9100" i="1" dirty="0">
                <a:solidFill>
                  <a:schemeClr val="accent5">
                    <a:lumMod val="75000"/>
                  </a:schemeClr>
                </a:solidFill>
                <a:latin typeface="+mn-lt"/>
              </a:rPr>
              <a:t>Spontaneous and abnormal response</a:t>
            </a:r>
            <a:endParaRPr lang="en-AU" sz="10700" i="1" dirty="0">
              <a:solidFill>
                <a:schemeClr val="accent5">
                  <a:lumMod val="75000"/>
                </a:schemeClr>
              </a:solidFill>
              <a:latin typeface="+mn-lt"/>
            </a:endParaRPr>
          </a:p>
          <a:p>
            <a:pPr>
              <a:lnSpc>
                <a:spcPct val="120000"/>
              </a:lnSpc>
            </a:pPr>
            <a:endParaRPr lang="en-AU" sz="1300" dirty="0">
              <a:solidFill>
                <a:srgbClr val="002060"/>
              </a:solidFill>
              <a:latin typeface="+mn-lt"/>
            </a:endParaRPr>
          </a:p>
          <a:p>
            <a:pPr>
              <a:lnSpc>
                <a:spcPct val="120000"/>
              </a:lnSpc>
            </a:pPr>
            <a:r>
              <a:rPr lang="en-AU" sz="7100" dirty="0">
                <a:solidFill>
                  <a:srgbClr val="002060"/>
                </a:solidFill>
                <a:latin typeface="+mn-lt"/>
              </a:rPr>
              <a:t>	</a:t>
            </a:r>
            <a:r>
              <a:rPr lang="en-AU" sz="6500" b="1" dirty="0">
                <a:solidFill>
                  <a:schemeClr val="accent6">
                    <a:lumMod val="75000"/>
                  </a:schemeClr>
                </a:solidFill>
                <a:latin typeface="+mn-lt"/>
              </a:rPr>
              <a:t>+</a:t>
            </a:r>
            <a:r>
              <a:rPr lang="en-AU" sz="6500" dirty="0">
                <a:solidFill>
                  <a:srgbClr val="002060"/>
                </a:solidFill>
                <a:latin typeface="+mn-lt"/>
              </a:rPr>
              <a:t> Gave selflessly to others inside (and outside?) the community</a:t>
            </a:r>
          </a:p>
          <a:p>
            <a:pPr>
              <a:lnSpc>
                <a:spcPct val="120000"/>
              </a:lnSpc>
            </a:pPr>
            <a:endParaRPr lang="en-AU" sz="2100" dirty="0">
              <a:solidFill>
                <a:srgbClr val="002060"/>
              </a:solidFill>
              <a:latin typeface="+mn-lt"/>
            </a:endParaRPr>
          </a:p>
          <a:p>
            <a:pPr>
              <a:lnSpc>
                <a:spcPct val="120000"/>
              </a:lnSpc>
            </a:pPr>
            <a:r>
              <a:rPr lang="en-AU" sz="3000" dirty="0">
                <a:solidFill>
                  <a:srgbClr val="002060"/>
                </a:solidFill>
                <a:latin typeface="+mn-lt"/>
              </a:rPr>
              <a:t>	</a:t>
            </a:r>
            <a:r>
              <a:rPr lang="en-AU" sz="6500" b="1" dirty="0">
                <a:solidFill>
                  <a:schemeClr val="accent6">
                    <a:lumMod val="75000"/>
                  </a:schemeClr>
                </a:solidFill>
              </a:rPr>
              <a:t>+ </a:t>
            </a:r>
            <a:r>
              <a:rPr lang="en-AU" sz="6500" dirty="0">
                <a:solidFill>
                  <a:srgbClr val="002060"/>
                </a:solidFill>
                <a:latin typeface="+mn-lt"/>
              </a:rPr>
              <a:t>Crossed normal cultural bounds of reciprocity to do so</a:t>
            </a:r>
          </a:p>
          <a:p>
            <a:pPr>
              <a:lnSpc>
                <a:spcPct val="120000"/>
              </a:lnSpc>
            </a:pPr>
            <a:endParaRPr lang="en-AU" sz="1300" dirty="0">
              <a:solidFill>
                <a:srgbClr val="002060"/>
              </a:solidFill>
              <a:latin typeface="+mn-lt"/>
            </a:endParaRPr>
          </a:p>
        </p:txBody>
      </p:sp>
    </p:spTree>
    <p:extLst>
      <p:ext uri="{BB962C8B-B14F-4D97-AF65-F5344CB8AC3E}">
        <p14:creationId xmlns:p14="http://schemas.microsoft.com/office/powerpoint/2010/main" val="187096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2:44-45</a:t>
            </a:r>
            <a:endParaRPr lang="en-AU" sz="2800" b="1" dirty="0">
              <a:solidFill>
                <a:srgbClr val="002060"/>
              </a:solidFill>
              <a:latin typeface="+mn-lt"/>
            </a:endParaRPr>
          </a:p>
        </p:txBody>
      </p:sp>
      <p:sp>
        <p:nvSpPr>
          <p:cNvPr id="7" name="Title 1">
            <a:extLst>
              <a:ext uri="{FF2B5EF4-FFF2-40B4-BE49-F238E27FC236}">
                <a16:creationId xmlns:a16="http://schemas.microsoft.com/office/drawing/2014/main" id="{1F5C5A10-46F7-8C40-8D4C-7C3279EC307A}"/>
              </a:ext>
            </a:extLst>
          </p:cNvPr>
          <p:cNvSpPr txBox="1">
            <a:spLocks/>
          </p:cNvSpPr>
          <p:nvPr/>
        </p:nvSpPr>
        <p:spPr>
          <a:xfrm>
            <a:off x="9186" y="1023710"/>
            <a:ext cx="12201185" cy="3721909"/>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en-AU" sz="9600" i="1" dirty="0">
                <a:solidFill>
                  <a:schemeClr val="accent5">
                    <a:lumMod val="75000"/>
                  </a:schemeClr>
                </a:solidFill>
                <a:latin typeface="+mn-lt"/>
              </a:rPr>
              <a:t>	</a:t>
            </a:r>
            <a:r>
              <a:rPr lang="en-AU" sz="9800" i="1" dirty="0">
                <a:solidFill>
                  <a:schemeClr val="accent5">
                    <a:lumMod val="75000"/>
                  </a:schemeClr>
                </a:solidFill>
                <a:latin typeface="+mn-lt"/>
              </a:rPr>
              <a:t>Not selfish, but selflessly sacrificial</a:t>
            </a:r>
          </a:p>
          <a:p>
            <a:pPr>
              <a:lnSpc>
                <a:spcPct val="120000"/>
              </a:lnSpc>
            </a:pPr>
            <a:endParaRPr lang="en-AU" sz="5300" i="1" dirty="0">
              <a:solidFill>
                <a:schemeClr val="accent5">
                  <a:lumMod val="75000"/>
                </a:schemeClr>
              </a:solidFill>
              <a:latin typeface="+mn-lt"/>
            </a:endParaRPr>
          </a:p>
          <a:p>
            <a:pPr>
              <a:lnSpc>
                <a:spcPct val="120000"/>
              </a:lnSpc>
            </a:pPr>
            <a:endParaRPr lang="en-AU" sz="1300" dirty="0">
              <a:solidFill>
                <a:srgbClr val="002060"/>
              </a:solidFill>
              <a:latin typeface="+mn-lt"/>
            </a:endParaRPr>
          </a:p>
          <a:p>
            <a:pPr>
              <a:lnSpc>
                <a:spcPct val="120000"/>
              </a:lnSpc>
            </a:pPr>
            <a:r>
              <a:rPr lang="en-AU" sz="7100" dirty="0">
                <a:solidFill>
                  <a:srgbClr val="002060"/>
                </a:solidFill>
                <a:latin typeface="+mn-lt"/>
              </a:rPr>
              <a:t>	</a:t>
            </a:r>
            <a:r>
              <a:rPr lang="en-AU" sz="7100" b="1" dirty="0">
                <a:solidFill>
                  <a:schemeClr val="accent6">
                    <a:lumMod val="75000"/>
                  </a:schemeClr>
                </a:solidFill>
                <a:latin typeface="+mn-lt"/>
              </a:rPr>
              <a:t>+</a:t>
            </a:r>
            <a:r>
              <a:rPr lang="en-AU" sz="7100" dirty="0">
                <a:solidFill>
                  <a:srgbClr val="002060"/>
                </a:solidFill>
                <a:latin typeface="+mn-lt"/>
              </a:rPr>
              <a:t> JOHN 13: 	Jesus demonstrated and taught selfless service</a:t>
            </a:r>
          </a:p>
          <a:p>
            <a:pPr>
              <a:lnSpc>
                <a:spcPct val="120000"/>
              </a:lnSpc>
            </a:pPr>
            <a:endParaRPr lang="en-AU" sz="3600" dirty="0">
              <a:solidFill>
                <a:srgbClr val="002060"/>
              </a:solidFill>
              <a:latin typeface="+mn-lt"/>
            </a:endParaRPr>
          </a:p>
          <a:p>
            <a:pPr>
              <a:lnSpc>
                <a:spcPct val="120000"/>
              </a:lnSpc>
            </a:pPr>
            <a:endParaRPr lang="en-AU" sz="1300" dirty="0">
              <a:solidFill>
                <a:srgbClr val="002060"/>
              </a:solidFill>
              <a:latin typeface="+mn-lt"/>
            </a:endParaRPr>
          </a:p>
          <a:p>
            <a:pPr>
              <a:lnSpc>
                <a:spcPct val="120000"/>
              </a:lnSpc>
            </a:pPr>
            <a:r>
              <a:rPr lang="en-AU" sz="3600" dirty="0">
                <a:solidFill>
                  <a:srgbClr val="002060"/>
                </a:solidFill>
                <a:latin typeface="+mn-lt"/>
              </a:rPr>
              <a:t>	</a:t>
            </a:r>
            <a:r>
              <a:rPr lang="en-AU" sz="7100" b="1" dirty="0">
                <a:solidFill>
                  <a:schemeClr val="accent6">
                    <a:lumMod val="75000"/>
                  </a:schemeClr>
                </a:solidFill>
              </a:rPr>
              <a:t>+ </a:t>
            </a:r>
            <a:r>
              <a:rPr lang="en-AU" sz="7100" dirty="0">
                <a:solidFill>
                  <a:srgbClr val="002060"/>
                </a:solidFill>
                <a:latin typeface="+mn-lt"/>
              </a:rPr>
              <a:t>PHIL. 1:1-5	Paul taught that believers should behave like  					Jesus in the humble service of others</a:t>
            </a:r>
          </a:p>
          <a:p>
            <a:pPr>
              <a:lnSpc>
                <a:spcPct val="120000"/>
              </a:lnSpc>
            </a:pPr>
            <a:endParaRPr lang="en-AU" sz="1300" dirty="0">
              <a:solidFill>
                <a:srgbClr val="002060"/>
              </a:solidFill>
              <a:latin typeface="+mn-lt"/>
            </a:endParaRPr>
          </a:p>
        </p:txBody>
      </p:sp>
      <p:sp>
        <p:nvSpPr>
          <p:cNvPr id="10" name="Title 1">
            <a:extLst>
              <a:ext uri="{FF2B5EF4-FFF2-40B4-BE49-F238E27FC236}">
                <a16:creationId xmlns:a16="http://schemas.microsoft.com/office/drawing/2014/main" id="{A0382BF6-58C5-364B-A712-7C6629A43B09}"/>
              </a:ext>
            </a:extLst>
          </p:cNvPr>
          <p:cNvSpPr txBox="1">
            <a:spLocks/>
          </p:cNvSpPr>
          <p:nvPr/>
        </p:nvSpPr>
        <p:spPr>
          <a:xfrm>
            <a:off x="0" y="522"/>
            <a:ext cx="12173628" cy="678951"/>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6000" b="1" dirty="0">
                <a:solidFill>
                  <a:srgbClr val="002060"/>
                </a:solidFill>
                <a:latin typeface="+mn-lt"/>
              </a:rPr>
              <a:t>EVIDENCE OF DEEP CHANGE BY THE SPIRIT</a:t>
            </a:r>
            <a:endParaRPr lang="en-AU" b="1" dirty="0">
              <a:solidFill>
                <a:srgbClr val="002060"/>
              </a:solidFill>
              <a:latin typeface="+mn-lt"/>
            </a:endParaRPr>
          </a:p>
        </p:txBody>
      </p:sp>
    </p:spTree>
    <p:extLst>
      <p:ext uri="{BB962C8B-B14F-4D97-AF65-F5344CB8AC3E}">
        <p14:creationId xmlns:p14="http://schemas.microsoft.com/office/powerpoint/2010/main" val="11178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73628" cy="1887415"/>
          </a:xfrm>
        </p:spPr>
        <p:txBody>
          <a:bodyPr>
            <a:noAutofit/>
          </a:bodyPr>
          <a:lstStyle/>
          <a:p>
            <a:pPr algn="ctr"/>
            <a:r>
              <a:rPr lang="en-AU" sz="4800" b="1" dirty="0">
                <a:solidFill>
                  <a:srgbClr val="002060"/>
                </a:solidFill>
                <a:latin typeface="+mn-lt"/>
              </a:rPr>
              <a:t>EVERY CHRISTIAN IS TO SERVE OTHERS                    PRACTICALLY AND WITH THEIR </a:t>
            </a:r>
            <a:br>
              <a:rPr lang="en-AU" sz="4800" b="1" dirty="0">
                <a:solidFill>
                  <a:srgbClr val="002060"/>
                </a:solidFill>
                <a:latin typeface="+mn-lt"/>
              </a:rPr>
            </a:br>
            <a:r>
              <a:rPr lang="en-AU" sz="4800" b="1" dirty="0">
                <a:solidFill>
                  <a:srgbClr val="002060"/>
                </a:solidFill>
                <a:latin typeface="+mn-lt"/>
              </a:rPr>
              <a:t>GOD-GIVEN GIFTS</a:t>
            </a:r>
            <a:endParaRPr lang="en-AU" sz="3600" b="1" dirty="0">
              <a:solidFill>
                <a:srgbClr val="002060"/>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2:44-45</a:t>
            </a:r>
            <a:endParaRPr lang="en-AU" sz="2800" b="1" dirty="0">
              <a:solidFill>
                <a:srgbClr val="002060"/>
              </a:solidFill>
              <a:latin typeface="+mn-lt"/>
            </a:endParaRPr>
          </a:p>
        </p:txBody>
      </p:sp>
      <p:sp>
        <p:nvSpPr>
          <p:cNvPr id="8" name="Oval 7">
            <a:extLst>
              <a:ext uri="{FF2B5EF4-FFF2-40B4-BE49-F238E27FC236}">
                <a16:creationId xmlns:a16="http://schemas.microsoft.com/office/drawing/2014/main" id="{0819572F-7221-4646-A6B1-5D3292E6C3C6}"/>
              </a:ext>
            </a:extLst>
          </p:cNvPr>
          <p:cNvSpPr/>
          <p:nvPr/>
        </p:nvSpPr>
        <p:spPr>
          <a:xfrm>
            <a:off x="324396" y="2104687"/>
            <a:ext cx="2980508" cy="2724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EQUIPPED BY THE SPIRIT</a:t>
            </a:r>
          </a:p>
        </p:txBody>
      </p:sp>
      <p:sp>
        <p:nvSpPr>
          <p:cNvPr id="3" name="TextBox 2">
            <a:extLst>
              <a:ext uri="{FF2B5EF4-FFF2-40B4-BE49-F238E27FC236}">
                <a16:creationId xmlns:a16="http://schemas.microsoft.com/office/drawing/2014/main" id="{C244B34F-57B2-694E-B619-A10CC3490457}"/>
              </a:ext>
            </a:extLst>
          </p:cNvPr>
          <p:cNvSpPr txBox="1"/>
          <p:nvPr/>
        </p:nvSpPr>
        <p:spPr>
          <a:xfrm>
            <a:off x="3696789" y="2749004"/>
            <a:ext cx="8170815" cy="1569660"/>
          </a:xfrm>
          <a:prstGeom prst="rect">
            <a:avLst/>
          </a:prstGeom>
          <a:solidFill>
            <a:schemeClr val="bg1">
              <a:lumMod val="85000"/>
            </a:schemeClr>
          </a:solidFill>
        </p:spPr>
        <p:txBody>
          <a:bodyPr wrap="square" rtlCol="0">
            <a:spAutoFit/>
          </a:bodyPr>
          <a:lstStyle/>
          <a:p>
            <a:r>
              <a:rPr lang="en-US" sz="3200" dirty="0">
                <a:solidFill>
                  <a:schemeClr val="accent5">
                    <a:lumMod val="50000"/>
                  </a:schemeClr>
                </a:solidFill>
              </a:rPr>
              <a:t>ROMANS 12:6-8</a:t>
            </a:r>
          </a:p>
          <a:p>
            <a:r>
              <a:rPr lang="en-US" sz="3200" dirty="0">
                <a:solidFill>
                  <a:schemeClr val="accent5">
                    <a:lumMod val="50000"/>
                  </a:schemeClr>
                </a:solidFill>
              </a:rPr>
              <a:t>1CORINTHIANS 12:4-30 &amp; 14:1-33</a:t>
            </a:r>
          </a:p>
          <a:p>
            <a:r>
              <a:rPr lang="en-US" sz="3200" dirty="0">
                <a:solidFill>
                  <a:schemeClr val="accent5">
                    <a:lumMod val="50000"/>
                  </a:schemeClr>
                </a:solidFill>
              </a:rPr>
              <a:t>EPHESIANS 4:9-16</a:t>
            </a:r>
          </a:p>
        </p:txBody>
      </p:sp>
    </p:spTree>
    <p:extLst>
      <p:ext uri="{BB962C8B-B14F-4D97-AF65-F5344CB8AC3E}">
        <p14:creationId xmlns:p14="http://schemas.microsoft.com/office/powerpoint/2010/main" val="2269481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D81268A-476F-0842-9A14-4D055407C7F8}"/>
              </a:ext>
            </a:extLst>
          </p:cNvPr>
          <p:cNvSpPr txBox="1">
            <a:spLocks/>
          </p:cNvSpPr>
          <p:nvPr/>
        </p:nvSpPr>
        <p:spPr>
          <a:xfrm>
            <a:off x="3618411" y="1353843"/>
            <a:ext cx="8244362" cy="3678962"/>
          </a:xfrm>
          <a:prstGeom prst="rect">
            <a:avLst/>
          </a:prstGeom>
          <a:solidFill>
            <a:srgbClr val="D9D9D9">
              <a:alpha val="60000"/>
            </a:srgb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AU" sz="2800" i="1" dirty="0"/>
            </a:br>
            <a:br>
              <a:rPr lang="en-AU" sz="2800" i="1" dirty="0"/>
            </a:br>
            <a:r>
              <a:rPr lang="en-AU" sz="3200" i="1" baseline="30000" dirty="0">
                <a:solidFill>
                  <a:schemeClr val="accent5">
                    <a:lumMod val="50000"/>
                  </a:schemeClr>
                </a:solidFill>
                <a:latin typeface="+mn-lt"/>
              </a:rPr>
              <a:t>11 </a:t>
            </a:r>
            <a:r>
              <a:rPr lang="en-AU" sz="3200" i="1" dirty="0">
                <a:solidFill>
                  <a:schemeClr val="accent5">
                    <a:lumMod val="50000"/>
                  </a:schemeClr>
                </a:solidFill>
                <a:latin typeface="+mn-lt"/>
              </a:rPr>
              <a:t>Christ himself gave the apostles, the prophets, the evangelists, the pastors and teachers, </a:t>
            </a:r>
            <a:r>
              <a:rPr lang="en-AU" sz="3200" i="1" baseline="30000" dirty="0">
                <a:solidFill>
                  <a:schemeClr val="accent5">
                    <a:lumMod val="50000"/>
                  </a:schemeClr>
                </a:solidFill>
                <a:latin typeface="+mn-lt"/>
              </a:rPr>
              <a:t>12 </a:t>
            </a:r>
            <a:r>
              <a:rPr lang="en-AU" sz="3200" i="1" dirty="0">
                <a:solidFill>
                  <a:schemeClr val="accent5">
                    <a:lumMod val="50000"/>
                  </a:schemeClr>
                </a:solidFill>
                <a:latin typeface="+mn-lt"/>
              </a:rPr>
              <a:t>to equip his people for works of service, so that the body of Christ may be built up </a:t>
            </a:r>
            <a:r>
              <a:rPr lang="en-AU" sz="3200" i="1" baseline="30000" dirty="0">
                <a:solidFill>
                  <a:schemeClr val="accent5">
                    <a:lumMod val="50000"/>
                  </a:schemeClr>
                </a:solidFill>
                <a:latin typeface="+mn-lt"/>
              </a:rPr>
              <a:t>13 </a:t>
            </a:r>
            <a:r>
              <a:rPr lang="en-AU" sz="3200" i="1" dirty="0">
                <a:solidFill>
                  <a:schemeClr val="accent5">
                    <a:lumMod val="50000"/>
                  </a:schemeClr>
                </a:solidFill>
                <a:latin typeface="+mn-lt"/>
              </a:rPr>
              <a:t>until we all reach unity in the faith and in the knowledge of the Son of God and become mature, attaining to the whole measure of the fullness of Christ</a:t>
            </a:r>
            <a:r>
              <a:rPr lang="en-AU" sz="3200" dirty="0"/>
              <a:t>.                  </a:t>
            </a:r>
            <a:r>
              <a:rPr lang="en-AU" sz="2800" dirty="0">
                <a:solidFill>
                  <a:schemeClr val="accent5">
                    <a:lumMod val="50000"/>
                  </a:schemeClr>
                </a:solidFill>
                <a:latin typeface="+mn-lt"/>
              </a:rPr>
              <a:t>(EPHESIANS 4:11-13)</a:t>
            </a:r>
            <a:endParaRPr lang="en-AU" sz="2400" dirty="0">
              <a:solidFill>
                <a:schemeClr val="accent5">
                  <a:lumMod val="50000"/>
                </a:schemeClr>
              </a:solidFill>
              <a:latin typeface="+mn-lt"/>
            </a:endParaRPr>
          </a:p>
        </p:txBody>
      </p:sp>
      <p:sp>
        <p:nvSpPr>
          <p:cNvPr id="2" name="Title 1"/>
          <p:cNvSpPr>
            <a:spLocks noGrp="1"/>
          </p:cNvSpPr>
          <p:nvPr>
            <p:ph type="title"/>
          </p:nvPr>
        </p:nvSpPr>
        <p:spPr>
          <a:xfrm>
            <a:off x="27558" y="0"/>
            <a:ext cx="12173628" cy="1291363"/>
          </a:xfrm>
        </p:spPr>
        <p:txBody>
          <a:bodyPr>
            <a:noAutofit/>
          </a:bodyPr>
          <a:lstStyle/>
          <a:p>
            <a:pPr algn="ctr"/>
            <a:r>
              <a:rPr lang="en-AU" sz="4800" b="1" dirty="0">
                <a:solidFill>
                  <a:srgbClr val="002060"/>
                </a:solidFill>
                <a:latin typeface="+mn-lt"/>
              </a:rPr>
              <a:t>EQUIPPING OF THE SPIRIT CAN AND SHOULD BE DEVELOPED BY GIFTED LEADERSHIP </a:t>
            </a:r>
            <a:endParaRPr lang="en-AU" sz="3600" b="1" dirty="0">
              <a:solidFill>
                <a:srgbClr val="002060"/>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2:44-45</a:t>
            </a:r>
            <a:endParaRPr lang="en-AU" sz="2800" b="1" dirty="0">
              <a:solidFill>
                <a:srgbClr val="002060"/>
              </a:solidFill>
              <a:latin typeface="+mn-lt"/>
            </a:endParaRPr>
          </a:p>
        </p:txBody>
      </p:sp>
      <p:sp>
        <p:nvSpPr>
          <p:cNvPr id="9" name="Oval 8">
            <a:extLst>
              <a:ext uri="{FF2B5EF4-FFF2-40B4-BE49-F238E27FC236}">
                <a16:creationId xmlns:a16="http://schemas.microsoft.com/office/drawing/2014/main" id="{E0B24CB8-7F3B-A94B-AC45-E9017666B649}"/>
              </a:ext>
            </a:extLst>
          </p:cNvPr>
          <p:cNvSpPr/>
          <p:nvPr/>
        </p:nvSpPr>
        <p:spPr>
          <a:xfrm>
            <a:off x="346167" y="1916966"/>
            <a:ext cx="2980508" cy="2724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EQUIPPED BY THE SPIRIT</a:t>
            </a:r>
          </a:p>
        </p:txBody>
      </p:sp>
    </p:spTree>
    <p:extLst>
      <p:ext uri="{BB962C8B-B14F-4D97-AF65-F5344CB8AC3E}">
        <p14:creationId xmlns:p14="http://schemas.microsoft.com/office/powerpoint/2010/main" val="2145863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73628" cy="2695960"/>
          </a:xfrm>
        </p:spPr>
        <p:txBody>
          <a:bodyPr>
            <a:noAutofit/>
          </a:bodyPr>
          <a:lstStyle/>
          <a:p>
            <a:pPr algn="ctr"/>
            <a:r>
              <a:rPr lang="en-AU" b="1">
                <a:solidFill>
                  <a:srgbClr val="002060"/>
                </a:solidFill>
                <a:latin typeface="+mn-lt"/>
              </a:rPr>
              <a:t>OVERARCHING PRINCIPLE </a:t>
            </a:r>
            <a:br>
              <a:rPr lang="en-AU" sz="500" dirty="0">
                <a:solidFill>
                  <a:srgbClr val="002060"/>
                </a:solidFill>
                <a:latin typeface="+mn-lt"/>
              </a:rPr>
            </a:br>
            <a:br>
              <a:rPr lang="en-AU" sz="500" dirty="0">
                <a:solidFill>
                  <a:srgbClr val="002060"/>
                </a:solidFill>
                <a:latin typeface="+mn-lt"/>
              </a:rPr>
            </a:br>
            <a:r>
              <a:rPr lang="en-AU" dirty="0">
                <a:solidFill>
                  <a:schemeClr val="accent5">
                    <a:lumMod val="75000"/>
                  </a:schemeClr>
                </a:solidFill>
                <a:latin typeface="+mn-lt"/>
              </a:rPr>
              <a:t>A Holy Spirit inspired people always has heart and readiness to serve others in small and big ways.</a:t>
            </a:r>
            <a:endParaRPr lang="en-AU" sz="3200" dirty="0">
              <a:solidFill>
                <a:schemeClr val="accent5">
                  <a:lumMod val="75000"/>
                </a:schemeClr>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2:44-45</a:t>
            </a:r>
            <a:endParaRPr lang="en-AU" sz="2800" b="1" dirty="0">
              <a:solidFill>
                <a:srgbClr val="002060"/>
              </a:solidFill>
              <a:latin typeface="+mn-lt"/>
            </a:endParaRPr>
          </a:p>
        </p:txBody>
      </p:sp>
      <p:sp>
        <p:nvSpPr>
          <p:cNvPr id="7" name="Title 1">
            <a:extLst>
              <a:ext uri="{FF2B5EF4-FFF2-40B4-BE49-F238E27FC236}">
                <a16:creationId xmlns:a16="http://schemas.microsoft.com/office/drawing/2014/main" id="{D5F27629-AC7E-B541-8AA5-83CBF44E2CF7}"/>
              </a:ext>
            </a:extLst>
          </p:cNvPr>
          <p:cNvSpPr txBox="1">
            <a:spLocks/>
          </p:cNvSpPr>
          <p:nvPr/>
        </p:nvSpPr>
        <p:spPr>
          <a:xfrm>
            <a:off x="133404" y="2908249"/>
            <a:ext cx="12173290" cy="67895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b="1" dirty="0">
                <a:solidFill>
                  <a:srgbClr val="002060"/>
                </a:solidFill>
                <a:latin typeface="+mn-lt"/>
              </a:rPr>
              <a:t>OPTIMAL PRACTICE </a:t>
            </a:r>
            <a:endParaRPr lang="en-AU" sz="3200" dirty="0">
              <a:solidFill>
                <a:schemeClr val="accent5">
                  <a:lumMod val="75000"/>
                </a:schemeClr>
              </a:solidFill>
              <a:latin typeface="+mn-lt"/>
            </a:endParaRPr>
          </a:p>
        </p:txBody>
      </p:sp>
      <p:sp>
        <p:nvSpPr>
          <p:cNvPr id="8" name="Title 1">
            <a:extLst>
              <a:ext uri="{FF2B5EF4-FFF2-40B4-BE49-F238E27FC236}">
                <a16:creationId xmlns:a16="http://schemas.microsoft.com/office/drawing/2014/main" id="{D7904469-0A06-A348-88A4-BFA27003A0F1}"/>
              </a:ext>
            </a:extLst>
          </p:cNvPr>
          <p:cNvSpPr txBox="1">
            <a:spLocks/>
          </p:cNvSpPr>
          <p:nvPr/>
        </p:nvSpPr>
        <p:spPr>
          <a:xfrm>
            <a:off x="36744" y="3706298"/>
            <a:ext cx="6068442" cy="67895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AU" dirty="0">
                <a:solidFill>
                  <a:srgbClr val="002060"/>
                </a:solidFill>
                <a:latin typeface="+mn-lt"/>
              </a:rPr>
            </a:br>
            <a:r>
              <a:rPr lang="en-AU" dirty="0">
                <a:solidFill>
                  <a:schemeClr val="accent5">
                    <a:lumMod val="75000"/>
                  </a:schemeClr>
                </a:solidFill>
                <a:latin typeface="+mn-lt"/>
              </a:rPr>
              <a:t>People gifted and        willing to serve</a:t>
            </a:r>
            <a:endParaRPr lang="en-AU" sz="3200" dirty="0">
              <a:solidFill>
                <a:schemeClr val="accent5">
                  <a:lumMod val="75000"/>
                </a:schemeClr>
              </a:solidFill>
              <a:latin typeface="+mn-lt"/>
            </a:endParaRPr>
          </a:p>
        </p:txBody>
      </p:sp>
      <p:sp>
        <p:nvSpPr>
          <p:cNvPr id="10" name="Title 1">
            <a:extLst>
              <a:ext uri="{FF2B5EF4-FFF2-40B4-BE49-F238E27FC236}">
                <a16:creationId xmlns:a16="http://schemas.microsoft.com/office/drawing/2014/main" id="{6C400B6D-534B-0342-8B3B-55B08C3DA5FE}"/>
              </a:ext>
            </a:extLst>
          </p:cNvPr>
          <p:cNvSpPr txBox="1">
            <a:spLocks/>
          </p:cNvSpPr>
          <p:nvPr/>
        </p:nvSpPr>
        <p:spPr>
          <a:xfrm>
            <a:off x="6123558" y="3945102"/>
            <a:ext cx="6068442" cy="67895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AU" dirty="0">
                <a:solidFill>
                  <a:srgbClr val="002060"/>
                </a:solidFill>
                <a:latin typeface="+mn-lt"/>
              </a:rPr>
            </a:br>
            <a:r>
              <a:rPr lang="en-AU" dirty="0">
                <a:solidFill>
                  <a:schemeClr val="accent5">
                    <a:lumMod val="75000"/>
                  </a:schemeClr>
                </a:solidFill>
                <a:latin typeface="+mn-lt"/>
              </a:rPr>
              <a:t>Leaders recognising gift and encouraging and fostering it</a:t>
            </a:r>
            <a:endParaRPr lang="en-AU" sz="3200" dirty="0">
              <a:solidFill>
                <a:schemeClr val="accent5">
                  <a:lumMod val="75000"/>
                </a:schemeClr>
              </a:solidFill>
              <a:latin typeface="+mn-lt"/>
            </a:endParaRPr>
          </a:p>
        </p:txBody>
      </p:sp>
    </p:spTree>
    <p:extLst>
      <p:ext uri="{BB962C8B-B14F-4D97-AF65-F5344CB8AC3E}">
        <p14:creationId xmlns:p14="http://schemas.microsoft.com/office/powerpoint/2010/main" val="67760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69" y="1947849"/>
            <a:ext cx="11877261" cy="1325563"/>
          </a:xfrm>
        </p:spPr>
        <p:txBody>
          <a:bodyPr>
            <a:noAutofit/>
          </a:bodyPr>
          <a:lstStyle/>
          <a:p>
            <a:br>
              <a:rPr lang="en-AU" sz="2800" i="1" dirty="0"/>
            </a:br>
            <a:br>
              <a:rPr lang="en-AU" sz="2800" i="1" dirty="0"/>
            </a:br>
            <a:r>
              <a:rPr lang="en-AU" sz="2800" i="1" baseline="30000" dirty="0">
                <a:solidFill>
                  <a:schemeClr val="bg2">
                    <a:lumMod val="75000"/>
                  </a:schemeClr>
                </a:solidFill>
              </a:rPr>
              <a:t>42 </a:t>
            </a:r>
            <a:r>
              <a:rPr lang="en-AU" sz="2800" i="1" dirty="0">
                <a:solidFill>
                  <a:schemeClr val="bg2">
                    <a:lumMod val="75000"/>
                  </a:schemeClr>
                </a:solidFill>
              </a:rPr>
              <a:t>They devoted themselves to the apostles’ teaching and to fellowship, to the breaking of bread and to prayer. </a:t>
            </a:r>
            <a:r>
              <a:rPr lang="en-AU" sz="2800" i="1" baseline="30000" dirty="0">
                <a:solidFill>
                  <a:schemeClr val="bg2">
                    <a:lumMod val="75000"/>
                  </a:schemeClr>
                </a:solidFill>
              </a:rPr>
              <a:t>43 </a:t>
            </a:r>
            <a:r>
              <a:rPr lang="en-AU" sz="2800" i="1" dirty="0">
                <a:solidFill>
                  <a:schemeClr val="bg2">
                    <a:lumMod val="75000"/>
                  </a:schemeClr>
                </a:solidFill>
              </a:rPr>
              <a:t>Everyone was filled with awe at the many wonders and signs performed by the apostles. </a:t>
            </a:r>
            <a:r>
              <a:rPr lang="en-AU" sz="2800" i="1" baseline="30000" dirty="0">
                <a:solidFill>
                  <a:schemeClr val="bg2">
                    <a:lumMod val="75000"/>
                  </a:schemeClr>
                </a:solidFill>
              </a:rPr>
              <a:t>44 </a:t>
            </a:r>
            <a:r>
              <a:rPr lang="en-AU" sz="2800" i="1" dirty="0">
                <a:solidFill>
                  <a:schemeClr val="bg2">
                    <a:lumMod val="75000"/>
                  </a:schemeClr>
                </a:solidFill>
              </a:rPr>
              <a:t>All the believers were together and had everything in common. </a:t>
            </a:r>
            <a:r>
              <a:rPr lang="en-AU" sz="2800" i="1" baseline="30000" dirty="0">
                <a:solidFill>
                  <a:schemeClr val="bg2">
                    <a:lumMod val="75000"/>
                  </a:schemeClr>
                </a:solidFill>
              </a:rPr>
              <a:t>45 </a:t>
            </a:r>
            <a:r>
              <a:rPr lang="en-AU" sz="2800" i="1" dirty="0">
                <a:solidFill>
                  <a:schemeClr val="bg2">
                    <a:lumMod val="75000"/>
                  </a:schemeClr>
                </a:solidFill>
              </a:rPr>
              <a:t>They sold property and possessions to give to anyone who had need. </a:t>
            </a:r>
            <a:r>
              <a:rPr lang="en-AU" sz="2800" i="1" baseline="30000" dirty="0">
                <a:solidFill>
                  <a:schemeClr val="bg2">
                    <a:lumMod val="75000"/>
                  </a:schemeClr>
                </a:solidFill>
              </a:rPr>
              <a:t>46 </a:t>
            </a:r>
            <a:r>
              <a:rPr lang="en-AU" sz="2800" i="1" dirty="0">
                <a:solidFill>
                  <a:schemeClr val="bg2">
                    <a:lumMod val="75000"/>
                  </a:schemeClr>
                </a:solidFill>
              </a:rPr>
              <a:t>Every day they continued to meet together in the temple courts. They broke bread in their homes and ate together with glad and sincere hearts, </a:t>
            </a:r>
            <a:r>
              <a:rPr lang="en-AU" sz="2800" i="1" baseline="30000" dirty="0">
                <a:solidFill>
                  <a:schemeClr val="bg2">
                    <a:lumMod val="75000"/>
                  </a:schemeClr>
                </a:solidFill>
              </a:rPr>
              <a:t>47 </a:t>
            </a:r>
            <a:r>
              <a:rPr lang="en-AU" sz="2800" i="1" dirty="0">
                <a:solidFill>
                  <a:schemeClr val="bg2">
                    <a:lumMod val="75000"/>
                  </a:schemeClr>
                </a:solidFill>
              </a:rPr>
              <a:t>praising God and enjoying the favour of all the people. </a:t>
            </a:r>
            <a:r>
              <a:rPr lang="en-AU" sz="3200" b="1" i="1" dirty="0">
                <a:solidFill>
                  <a:srgbClr val="002060"/>
                </a:solidFill>
              </a:rPr>
              <a:t>And the Lord added to their number daily those who were being saved.</a:t>
            </a:r>
            <a:br>
              <a:rPr lang="en-AU" sz="2400" dirty="0"/>
            </a:br>
            <a:endParaRPr lang="en-AU" sz="2400" dirty="0"/>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60" name="Title 1">
            <a:extLst>
              <a:ext uri="{FF2B5EF4-FFF2-40B4-BE49-F238E27FC236}">
                <a16:creationId xmlns:a16="http://schemas.microsoft.com/office/drawing/2014/main" id="{BB7D7116-93C3-8E40-B1BE-485C46BE5EB9}"/>
              </a:ext>
            </a:extLst>
          </p:cNvPr>
          <p:cNvSpPr txBox="1">
            <a:spLocks/>
          </p:cNvSpPr>
          <p:nvPr/>
        </p:nvSpPr>
        <p:spPr>
          <a:xfrm>
            <a:off x="9524" y="28738"/>
            <a:ext cx="12192000" cy="10837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1">
                    <a:lumMod val="50000"/>
                  </a:schemeClr>
                </a:solidFill>
                <a:latin typeface="+mn-lt"/>
              </a:rPr>
              <a:t>Non-Negotiables of Church Life                  </a:t>
            </a:r>
            <a:r>
              <a:rPr lang="en-US" sz="3200" b="1" dirty="0">
                <a:solidFill>
                  <a:schemeClr val="accent1">
                    <a:lumMod val="50000"/>
                  </a:schemeClr>
                </a:solidFill>
                <a:latin typeface="+mn-lt"/>
              </a:rPr>
              <a:t>ACTS 2:42-47</a:t>
            </a:r>
            <a:endParaRPr lang="en-AU" b="1" dirty="0">
              <a:solidFill>
                <a:schemeClr val="accent1">
                  <a:lumMod val="50000"/>
                </a:schemeClr>
              </a:solidFill>
              <a:latin typeface="+mn-lt"/>
            </a:endParaRPr>
          </a:p>
        </p:txBody>
      </p:sp>
      <p:sp>
        <p:nvSpPr>
          <p:cNvPr id="4" name="Rounded Rectangle 3">
            <a:extLst>
              <a:ext uri="{FF2B5EF4-FFF2-40B4-BE49-F238E27FC236}">
                <a16:creationId xmlns:a16="http://schemas.microsoft.com/office/drawing/2014/main" id="{9D61F341-973D-B045-82F5-4599CBFCA621}"/>
              </a:ext>
            </a:extLst>
          </p:cNvPr>
          <p:cNvSpPr/>
          <p:nvPr/>
        </p:nvSpPr>
        <p:spPr>
          <a:xfrm>
            <a:off x="274320" y="4658046"/>
            <a:ext cx="11560629"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EVANGELISE by sharing the message of salvation</a:t>
            </a:r>
          </a:p>
        </p:txBody>
      </p:sp>
    </p:spTree>
    <p:extLst>
      <p:ext uri="{BB962C8B-B14F-4D97-AF65-F5344CB8AC3E}">
        <p14:creationId xmlns:p14="http://schemas.microsoft.com/office/powerpoint/2010/main" val="20667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69" y="1947849"/>
            <a:ext cx="11877261" cy="1325563"/>
          </a:xfrm>
        </p:spPr>
        <p:txBody>
          <a:bodyPr>
            <a:noAutofit/>
          </a:bodyPr>
          <a:lstStyle/>
          <a:p>
            <a:br>
              <a:rPr lang="en-AU" sz="2800" i="1" dirty="0"/>
            </a:br>
            <a:br>
              <a:rPr lang="en-AU" sz="2800" i="1" dirty="0"/>
            </a:br>
            <a:r>
              <a:rPr lang="en-AU" sz="2800" i="1" baseline="30000" dirty="0">
                <a:solidFill>
                  <a:schemeClr val="bg2">
                    <a:lumMod val="75000"/>
                  </a:schemeClr>
                </a:solidFill>
              </a:rPr>
              <a:t>42 </a:t>
            </a:r>
            <a:r>
              <a:rPr lang="en-AU" sz="2800" i="1" dirty="0">
                <a:solidFill>
                  <a:schemeClr val="bg2">
                    <a:lumMod val="75000"/>
                  </a:schemeClr>
                </a:solidFill>
              </a:rPr>
              <a:t>They devoted themselves to the apostles’ teaching and to fellowship, to </a:t>
            </a:r>
            <a:r>
              <a:rPr lang="en-AU" sz="2800" b="1" i="1" dirty="0">
                <a:solidFill>
                  <a:schemeClr val="accent5">
                    <a:lumMod val="50000"/>
                  </a:schemeClr>
                </a:solidFill>
              </a:rPr>
              <a:t>the breaking of bread and to prayer</a:t>
            </a:r>
            <a:r>
              <a:rPr lang="en-AU" sz="2800" i="1" dirty="0">
                <a:solidFill>
                  <a:schemeClr val="bg2">
                    <a:lumMod val="75000"/>
                  </a:schemeClr>
                </a:solidFill>
              </a:rPr>
              <a:t>. </a:t>
            </a:r>
            <a:r>
              <a:rPr lang="en-AU" sz="2800" i="1" baseline="30000" dirty="0">
                <a:solidFill>
                  <a:schemeClr val="bg2">
                    <a:lumMod val="75000"/>
                  </a:schemeClr>
                </a:solidFill>
              </a:rPr>
              <a:t>43 </a:t>
            </a:r>
            <a:r>
              <a:rPr lang="en-AU" sz="2800" i="1" dirty="0">
                <a:solidFill>
                  <a:schemeClr val="bg2">
                    <a:lumMod val="75000"/>
                  </a:schemeClr>
                </a:solidFill>
              </a:rPr>
              <a:t>Everyone was filled with awe at the many wonders and signs performed by the apostles. </a:t>
            </a:r>
            <a:r>
              <a:rPr lang="en-AU" sz="2800" i="1" baseline="30000" dirty="0">
                <a:solidFill>
                  <a:schemeClr val="bg2">
                    <a:lumMod val="75000"/>
                  </a:schemeClr>
                </a:solidFill>
              </a:rPr>
              <a:t>44 </a:t>
            </a:r>
            <a:r>
              <a:rPr lang="en-AU" sz="2800" i="1" dirty="0">
                <a:solidFill>
                  <a:schemeClr val="bg2">
                    <a:lumMod val="75000"/>
                  </a:schemeClr>
                </a:solidFill>
              </a:rPr>
              <a:t>All the believers were together and had everything in common. </a:t>
            </a:r>
            <a:r>
              <a:rPr lang="en-AU" sz="2800" i="1" baseline="30000" dirty="0">
                <a:solidFill>
                  <a:schemeClr val="bg2">
                    <a:lumMod val="75000"/>
                  </a:schemeClr>
                </a:solidFill>
              </a:rPr>
              <a:t>45 </a:t>
            </a:r>
            <a:r>
              <a:rPr lang="en-AU" sz="2800" i="1" dirty="0">
                <a:solidFill>
                  <a:schemeClr val="bg2">
                    <a:lumMod val="75000"/>
                  </a:schemeClr>
                </a:solidFill>
              </a:rPr>
              <a:t>They sold property and possessions to give to anyone who had need. </a:t>
            </a:r>
            <a:r>
              <a:rPr lang="en-AU" sz="2800" i="1" baseline="30000" dirty="0">
                <a:solidFill>
                  <a:schemeClr val="bg2">
                    <a:lumMod val="75000"/>
                  </a:schemeClr>
                </a:solidFill>
              </a:rPr>
              <a:t>46 </a:t>
            </a:r>
            <a:r>
              <a:rPr lang="en-AU" sz="2800" i="1" dirty="0">
                <a:solidFill>
                  <a:schemeClr val="bg2">
                    <a:lumMod val="75000"/>
                  </a:schemeClr>
                </a:solidFill>
              </a:rPr>
              <a:t>Every day they continued to meet together in the temple courts. </a:t>
            </a:r>
            <a:r>
              <a:rPr lang="en-AU" sz="3200" b="1" i="1" dirty="0">
                <a:solidFill>
                  <a:srgbClr val="002060"/>
                </a:solidFill>
              </a:rPr>
              <a:t>They broke bread in their homes and ate together with glad and sincere hearts, </a:t>
            </a:r>
            <a:r>
              <a:rPr lang="en-AU" sz="3200" b="1" i="1" baseline="30000" dirty="0">
                <a:solidFill>
                  <a:srgbClr val="002060"/>
                </a:solidFill>
              </a:rPr>
              <a:t>47 </a:t>
            </a:r>
            <a:r>
              <a:rPr lang="en-AU" sz="3200" b="1" i="1" dirty="0">
                <a:solidFill>
                  <a:srgbClr val="002060"/>
                </a:solidFill>
              </a:rPr>
              <a:t>praising God</a:t>
            </a:r>
            <a:r>
              <a:rPr lang="en-AU" sz="2800" i="1" dirty="0"/>
              <a:t> </a:t>
            </a:r>
            <a:r>
              <a:rPr lang="en-AU" sz="2800" i="1" dirty="0">
                <a:solidFill>
                  <a:schemeClr val="bg2">
                    <a:lumMod val="75000"/>
                  </a:schemeClr>
                </a:solidFill>
              </a:rPr>
              <a:t>and enjoying the favour of all the people. And the Lord added to their number daily those who were being saved.</a:t>
            </a:r>
            <a:br>
              <a:rPr lang="en-AU" sz="2400" dirty="0">
                <a:solidFill>
                  <a:schemeClr val="bg2">
                    <a:lumMod val="75000"/>
                  </a:schemeClr>
                </a:solidFill>
              </a:rPr>
            </a:br>
            <a:endParaRPr lang="en-AU" sz="2400" dirty="0"/>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60" name="Title 1">
            <a:extLst>
              <a:ext uri="{FF2B5EF4-FFF2-40B4-BE49-F238E27FC236}">
                <a16:creationId xmlns:a16="http://schemas.microsoft.com/office/drawing/2014/main" id="{BB7D7116-93C3-8E40-B1BE-485C46BE5EB9}"/>
              </a:ext>
            </a:extLst>
          </p:cNvPr>
          <p:cNvSpPr txBox="1">
            <a:spLocks/>
          </p:cNvSpPr>
          <p:nvPr/>
        </p:nvSpPr>
        <p:spPr>
          <a:xfrm>
            <a:off x="9524" y="28738"/>
            <a:ext cx="12192000" cy="10837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1">
                    <a:lumMod val="50000"/>
                  </a:schemeClr>
                </a:solidFill>
                <a:latin typeface="+mn-lt"/>
              </a:rPr>
              <a:t>Non-Negotiables of Church Life                  </a:t>
            </a:r>
            <a:r>
              <a:rPr lang="en-US" sz="3200" b="1" dirty="0">
                <a:solidFill>
                  <a:schemeClr val="accent1">
                    <a:lumMod val="50000"/>
                  </a:schemeClr>
                </a:solidFill>
                <a:latin typeface="+mn-lt"/>
              </a:rPr>
              <a:t>ACTS 2:42-47</a:t>
            </a:r>
            <a:endParaRPr lang="en-AU" b="1" dirty="0">
              <a:solidFill>
                <a:schemeClr val="accent1">
                  <a:lumMod val="50000"/>
                </a:schemeClr>
              </a:solidFill>
              <a:latin typeface="+mn-lt"/>
            </a:endParaRPr>
          </a:p>
        </p:txBody>
      </p:sp>
      <p:sp>
        <p:nvSpPr>
          <p:cNvPr id="7" name="Rounded Rectangle 6">
            <a:extLst>
              <a:ext uri="{FF2B5EF4-FFF2-40B4-BE49-F238E27FC236}">
                <a16:creationId xmlns:a16="http://schemas.microsoft.com/office/drawing/2014/main" id="{35BE6954-D6EB-224D-B210-07AC24D96158}"/>
              </a:ext>
            </a:extLst>
          </p:cNvPr>
          <p:cNvSpPr/>
          <p:nvPr/>
        </p:nvSpPr>
        <p:spPr>
          <a:xfrm>
            <a:off x="274320" y="4687863"/>
            <a:ext cx="2299063"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EVANGELISE</a:t>
            </a:r>
          </a:p>
        </p:txBody>
      </p:sp>
      <p:sp>
        <p:nvSpPr>
          <p:cNvPr id="8" name="Rounded Rectangle 7">
            <a:extLst>
              <a:ext uri="{FF2B5EF4-FFF2-40B4-BE49-F238E27FC236}">
                <a16:creationId xmlns:a16="http://schemas.microsoft.com/office/drawing/2014/main" id="{FCEF576B-91A8-9D4B-8503-C5DB2435D769}"/>
              </a:ext>
            </a:extLst>
          </p:cNvPr>
          <p:cNvSpPr/>
          <p:nvPr/>
        </p:nvSpPr>
        <p:spPr>
          <a:xfrm>
            <a:off x="2700136" y="4697113"/>
            <a:ext cx="9069498"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EXALT through worship</a:t>
            </a:r>
          </a:p>
        </p:txBody>
      </p:sp>
    </p:spTree>
    <p:extLst>
      <p:ext uri="{BB962C8B-B14F-4D97-AF65-F5344CB8AC3E}">
        <p14:creationId xmlns:p14="http://schemas.microsoft.com/office/powerpoint/2010/main" val="129158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1E0A8C5E-B910-C44C-A030-EBE1A22E404F}"/>
              </a:ext>
            </a:extLst>
          </p:cNvPr>
          <p:cNvSpPr/>
          <p:nvPr/>
        </p:nvSpPr>
        <p:spPr>
          <a:xfrm>
            <a:off x="274320" y="4707741"/>
            <a:ext cx="2299063"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EVANGELISE</a:t>
            </a:r>
          </a:p>
        </p:txBody>
      </p:sp>
      <p:sp>
        <p:nvSpPr>
          <p:cNvPr id="10" name="Rounded Rectangle 9">
            <a:extLst>
              <a:ext uri="{FF2B5EF4-FFF2-40B4-BE49-F238E27FC236}">
                <a16:creationId xmlns:a16="http://schemas.microsoft.com/office/drawing/2014/main" id="{8CE76C95-8A0B-4143-9C34-FE7D8FA03B03}"/>
              </a:ext>
            </a:extLst>
          </p:cNvPr>
          <p:cNvSpPr/>
          <p:nvPr/>
        </p:nvSpPr>
        <p:spPr>
          <a:xfrm>
            <a:off x="2700136" y="4716991"/>
            <a:ext cx="1245326"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EXALT</a:t>
            </a:r>
          </a:p>
        </p:txBody>
      </p:sp>
      <p:sp>
        <p:nvSpPr>
          <p:cNvPr id="11" name="Rounded Rectangle 10">
            <a:extLst>
              <a:ext uri="{FF2B5EF4-FFF2-40B4-BE49-F238E27FC236}">
                <a16:creationId xmlns:a16="http://schemas.microsoft.com/office/drawing/2014/main" id="{70699B95-A65A-1948-8E48-D1A43AA1ED8F}"/>
              </a:ext>
            </a:extLst>
          </p:cNvPr>
          <p:cNvSpPr/>
          <p:nvPr/>
        </p:nvSpPr>
        <p:spPr>
          <a:xfrm>
            <a:off x="4072214" y="4716991"/>
            <a:ext cx="7845465"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ENCOURAGE through fellowship</a:t>
            </a:r>
          </a:p>
        </p:txBody>
      </p:sp>
      <p:sp>
        <p:nvSpPr>
          <p:cNvPr id="2" name="Title 1"/>
          <p:cNvSpPr>
            <a:spLocks noGrp="1"/>
          </p:cNvSpPr>
          <p:nvPr>
            <p:ph type="title"/>
          </p:nvPr>
        </p:nvSpPr>
        <p:spPr>
          <a:xfrm>
            <a:off x="157369" y="1947849"/>
            <a:ext cx="11877261" cy="1325563"/>
          </a:xfrm>
        </p:spPr>
        <p:txBody>
          <a:bodyPr>
            <a:noAutofit/>
          </a:bodyPr>
          <a:lstStyle/>
          <a:p>
            <a:br>
              <a:rPr lang="en-AU" sz="2800" i="1" dirty="0"/>
            </a:br>
            <a:br>
              <a:rPr lang="en-AU" sz="2800" i="1" dirty="0"/>
            </a:br>
            <a:r>
              <a:rPr lang="en-AU" sz="2800" b="1" i="1" baseline="30000" dirty="0">
                <a:solidFill>
                  <a:srgbClr val="002060"/>
                </a:solidFill>
              </a:rPr>
              <a:t>42 </a:t>
            </a:r>
            <a:r>
              <a:rPr lang="en-AU" sz="2800" b="1" i="1" dirty="0">
                <a:solidFill>
                  <a:srgbClr val="002060"/>
                </a:solidFill>
              </a:rPr>
              <a:t>They devoted themselves </a:t>
            </a:r>
            <a:r>
              <a:rPr lang="en-AU" sz="2800" i="1" dirty="0">
                <a:solidFill>
                  <a:schemeClr val="bg2">
                    <a:lumMod val="75000"/>
                  </a:schemeClr>
                </a:solidFill>
              </a:rPr>
              <a:t>to the apostles’ teaching and </a:t>
            </a:r>
            <a:r>
              <a:rPr lang="en-AU" sz="2800" b="1" i="1" dirty="0">
                <a:solidFill>
                  <a:srgbClr val="002060"/>
                </a:solidFill>
              </a:rPr>
              <a:t>to fellowship</a:t>
            </a:r>
            <a:r>
              <a:rPr lang="en-AU" sz="2800" i="1" dirty="0"/>
              <a:t>, </a:t>
            </a:r>
            <a:r>
              <a:rPr lang="en-AU" sz="2800" i="1" dirty="0">
                <a:solidFill>
                  <a:schemeClr val="bg2">
                    <a:lumMod val="75000"/>
                  </a:schemeClr>
                </a:solidFill>
              </a:rPr>
              <a:t>to the breaking of bread and to prayer. </a:t>
            </a:r>
            <a:r>
              <a:rPr lang="en-AU" sz="2800" i="1" baseline="30000" dirty="0">
                <a:solidFill>
                  <a:schemeClr val="bg2">
                    <a:lumMod val="75000"/>
                  </a:schemeClr>
                </a:solidFill>
              </a:rPr>
              <a:t>43 </a:t>
            </a:r>
            <a:r>
              <a:rPr lang="en-AU" sz="2800" i="1" dirty="0">
                <a:solidFill>
                  <a:schemeClr val="bg2">
                    <a:lumMod val="75000"/>
                  </a:schemeClr>
                </a:solidFill>
              </a:rPr>
              <a:t>Everyone was filled with awe at the many wonders and signs performed by the apostles. </a:t>
            </a:r>
            <a:r>
              <a:rPr lang="en-AU" sz="2800" i="1" baseline="30000" dirty="0"/>
              <a:t>44 </a:t>
            </a:r>
            <a:r>
              <a:rPr lang="en-AU" sz="2800" b="1" i="1" dirty="0">
                <a:solidFill>
                  <a:srgbClr val="002060"/>
                </a:solidFill>
              </a:rPr>
              <a:t>All the believers were together and had everything in common. </a:t>
            </a:r>
            <a:r>
              <a:rPr lang="en-AU" sz="2800" b="1" i="1" baseline="30000" dirty="0">
                <a:solidFill>
                  <a:srgbClr val="002060"/>
                </a:solidFill>
              </a:rPr>
              <a:t>45 </a:t>
            </a:r>
            <a:r>
              <a:rPr lang="en-AU" sz="2800" b="1" i="1" dirty="0">
                <a:solidFill>
                  <a:srgbClr val="002060"/>
                </a:solidFill>
              </a:rPr>
              <a:t>They sold property and possessions to give to anyone who had need. </a:t>
            </a:r>
            <a:r>
              <a:rPr lang="en-AU" sz="2800" b="1" i="1" baseline="30000" dirty="0">
                <a:solidFill>
                  <a:srgbClr val="002060"/>
                </a:solidFill>
              </a:rPr>
              <a:t>46 </a:t>
            </a:r>
            <a:r>
              <a:rPr lang="en-AU" sz="2800" b="1" i="1" dirty="0">
                <a:solidFill>
                  <a:srgbClr val="002060"/>
                </a:solidFill>
              </a:rPr>
              <a:t>Every day they continued to meet together in the temple courts. They broke bread in their homes and ate together with glad and sincere hearts,</a:t>
            </a:r>
            <a:r>
              <a:rPr lang="en-AU" sz="2800" i="1" dirty="0"/>
              <a:t> </a:t>
            </a:r>
            <a:r>
              <a:rPr lang="en-AU" sz="2800" i="1" baseline="30000" dirty="0">
                <a:solidFill>
                  <a:schemeClr val="bg2">
                    <a:lumMod val="75000"/>
                  </a:schemeClr>
                </a:solidFill>
              </a:rPr>
              <a:t>47 </a:t>
            </a:r>
            <a:r>
              <a:rPr lang="en-AU" sz="2800" i="1" dirty="0">
                <a:solidFill>
                  <a:schemeClr val="bg2">
                    <a:lumMod val="75000"/>
                  </a:schemeClr>
                </a:solidFill>
              </a:rPr>
              <a:t>praising God and enjoying the favour of all the people. And the Lord added to their number daily those who were being saved.</a:t>
            </a:r>
            <a:br>
              <a:rPr lang="en-AU" sz="2400" dirty="0">
                <a:solidFill>
                  <a:schemeClr val="bg2">
                    <a:lumMod val="75000"/>
                  </a:schemeClr>
                </a:solidFill>
              </a:rPr>
            </a:br>
            <a:br>
              <a:rPr lang="en-AU" sz="2400" dirty="0">
                <a:solidFill>
                  <a:schemeClr val="bg2">
                    <a:lumMod val="75000"/>
                  </a:schemeClr>
                </a:solidFill>
              </a:rPr>
            </a:br>
            <a:endParaRPr lang="en-AU" sz="2400" dirty="0"/>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60" name="Title 1">
            <a:extLst>
              <a:ext uri="{FF2B5EF4-FFF2-40B4-BE49-F238E27FC236}">
                <a16:creationId xmlns:a16="http://schemas.microsoft.com/office/drawing/2014/main" id="{BB7D7116-93C3-8E40-B1BE-485C46BE5EB9}"/>
              </a:ext>
            </a:extLst>
          </p:cNvPr>
          <p:cNvSpPr txBox="1">
            <a:spLocks/>
          </p:cNvSpPr>
          <p:nvPr/>
        </p:nvSpPr>
        <p:spPr>
          <a:xfrm>
            <a:off x="9524" y="28738"/>
            <a:ext cx="12192000" cy="10837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1">
                    <a:lumMod val="50000"/>
                  </a:schemeClr>
                </a:solidFill>
                <a:latin typeface="+mn-lt"/>
              </a:rPr>
              <a:t>Non-Negotiables of Church Life                  </a:t>
            </a:r>
            <a:r>
              <a:rPr lang="en-US" sz="3200" b="1" dirty="0">
                <a:solidFill>
                  <a:schemeClr val="accent1">
                    <a:lumMod val="50000"/>
                  </a:schemeClr>
                </a:solidFill>
                <a:latin typeface="+mn-lt"/>
              </a:rPr>
              <a:t>ACTS 2:42-47</a:t>
            </a:r>
            <a:endParaRPr lang="en-AU" b="1" dirty="0">
              <a:solidFill>
                <a:schemeClr val="accent1">
                  <a:lumMod val="50000"/>
                </a:schemeClr>
              </a:solidFill>
              <a:latin typeface="+mn-lt"/>
            </a:endParaRPr>
          </a:p>
        </p:txBody>
      </p:sp>
    </p:spTree>
    <p:extLst>
      <p:ext uri="{BB962C8B-B14F-4D97-AF65-F5344CB8AC3E}">
        <p14:creationId xmlns:p14="http://schemas.microsoft.com/office/powerpoint/2010/main" val="3489179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66822B0A-8AA6-CE4B-9FFC-34FC7D3D563E}"/>
              </a:ext>
            </a:extLst>
          </p:cNvPr>
          <p:cNvSpPr/>
          <p:nvPr/>
        </p:nvSpPr>
        <p:spPr>
          <a:xfrm>
            <a:off x="274320" y="4727619"/>
            <a:ext cx="2299063"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EVANGELISE</a:t>
            </a:r>
          </a:p>
        </p:txBody>
      </p:sp>
      <p:sp>
        <p:nvSpPr>
          <p:cNvPr id="12" name="Rounded Rectangle 11">
            <a:extLst>
              <a:ext uri="{FF2B5EF4-FFF2-40B4-BE49-F238E27FC236}">
                <a16:creationId xmlns:a16="http://schemas.microsoft.com/office/drawing/2014/main" id="{AFD29B45-D4BE-8246-AE54-53888CB1AEFB}"/>
              </a:ext>
            </a:extLst>
          </p:cNvPr>
          <p:cNvSpPr/>
          <p:nvPr/>
        </p:nvSpPr>
        <p:spPr>
          <a:xfrm>
            <a:off x="2700136" y="4736869"/>
            <a:ext cx="1245326"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EXALT</a:t>
            </a:r>
          </a:p>
        </p:txBody>
      </p:sp>
      <p:sp>
        <p:nvSpPr>
          <p:cNvPr id="13" name="Rounded Rectangle 12">
            <a:extLst>
              <a:ext uri="{FF2B5EF4-FFF2-40B4-BE49-F238E27FC236}">
                <a16:creationId xmlns:a16="http://schemas.microsoft.com/office/drawing/2014/main" id="{AF94B545-8D9C-2945-8164-CFD775328EB6}"/>
              </a:ext>
            </a:extLst>
          </p:cNvPr>
          <p:cNvSpPr/>
          <p:nvPr/>
        </p:nvSpPr>
        <p:spPr>
          <a:xfrm>
            <a:off x="4072215" y="4736869"/>
            <a:ext cx="2394856"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ENCOURAGE</a:t>
            </a:r>
          </a:p>
        </p:txBody>
      </p:sp>
      <p:sp>
        <p:nvSpPr>
          <p:cNvPr id="14" name="Rounded Rectangle 13">
            <a:extLst>
              <a:ext uri="{FF2B5EF4-FFF2-40B4-BE49-F238E27FC236}">
                <a16:creationId xmlns:a16="http://schemas.microsoft.com/office/drawing/2014/main" id="{7F588EEE-765F-1A4E-94BC-B72E7A10B1AF}"/>
              </a:ext>
            </a:extLst>
          </p:cNvPr>
          <p:cNvSpPr/>
          <p:nvPr/>
        </p:nvSpPr>
        <p:spPr>
          <a:xfrm>
            <a:off x="6622533" y="4727619"/>
            <a:ext cx="5295147"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EDIFY through discipleship</a:t>
            </a:r>
          </a:p>
        </p:txBody>
      </p:sp>
      <p:sp>
        <p:nvSpPr>
          <p:cNvPr id="2" name="Title 1"/>
          <p:cNvSpPr>
            <a:spLocks noGrp="1"/>
          </p:cNvSpPr>
          <p:nvPr>
            <p:ph type="title"/>
          </p:nvPr>
        </p:nvSpPr>
        <p:spPr>
          <a:xfrm>
            <a:off x="157369" y="1947849"/>
            <a:ext cx="11877261" cy="1325563"/>
          </a:xfrm>
        </p:spPr>
        <p:txBody>
          <a:bodyPr>
            <a:noAutofit/>
          </a:bodyPr>
          <a:lstStyle/>
          <a:p>
            <a:br>
              <a:rPr lang="en-AU" sz="2800" i="1" dirty="0"/>
            </a:br>
            <a:br>
              <a:rPr lang="en-AU" sz="2800" i="1" dirty="0"/>
            </a:br>
            <a:r>
              <a:rPr lang="en-AU" sz="2800" i="1" baseline="30000" dirty="0"/>
              <a:t>42 </a:t>
            </a:r>
            <a:r>
              <a:rPr lang="en-AU" sz="2800" b="1" i="1" dirty="0">
                <a:solidFill>
                  <a:srgbClr val="002060"/>
                </a:solidFill>
              </a:rPr>
              <a:t>They devoted themselves to the apostles’ teaching </a:t>
            </a:r>
            <a:r>
              <a:rPr lang="en-AU" sz="2800" i="1" dirty="0">
                <a:solidFill>
                  <a:schemeClr val="bg2">
                    <a:lumMod val="90000"/>
                  </a:schemeClr>
                </a:solidFill>
              </a:rPr>
              <a:t>and to fellowship, to the breaking of bread and to prayer. </a:t>
            </a:r>
            <a:r>
              <a:rPr lang="en-AU" sz="2800" i="1" baseline="30000" dirty="0">
                <a:solidFill>
                  <a:schemeClr val="bg2">
                    <a:lumMod val="90000"/>
                  </a:schemeClr>
                </a:solidFill>
              </a:rPr>
              <a:t>43 </a:t>
            </a:r>
            <a:r>
              <a:rPr lang="en-AU" sz="2800" i="1" dirty="0">
                <a:solidFill>
                  <a:schemeClr val="bg2">
                    <a:lumMod val="90000"/>
                  </a:schemeClr>
                </a:solidFill>
              </a:rPr>
              <a:t>Everyone was filled with awe at the many wonders and signs performed by the apostles. </a:t>
            </a:r>
            <a:r>
              <a:rPr lang="en-AU" sz="2800" i="1" baseline="30000" dirty="0">
                <a:solidFill>
                  <a:schemeClr val="bg2">
                    <a:lumMod val="90000"/>
                  </a:schemeClr>
                </a:solidFill>
              </a:rPr>
              <a:t>44 </a:t>
            </a:r>
            <a:r>
              <a:rPr lang="en-AU" sz="2800" i="1" dirty="0">
                <a:solidFill>
                  <a:schemeClr val="bg2">
                    <a:lumMod val="90000"/>
                  </a:schemeClr>
                </a:solidFill>
              </a:rPr>
              <a:t>All the believers were together and had everything in common. </a:t>
            </a:r>
            <a:r>
              <a:rPr lang="en-AU" sz="2800" i="1" baseline="30000" dirty="0">
                <a:solidFill>
                  <a:schemeClr val="bg2">
                    <a:lumMod val="90000"/>
                  </a:schemeClr>
                </a:solidFill>
              </a:rPr>
              <a:t>45 </a:t>
            </a:r>
            <a:r>
              <a:rPr lang="en-AU" sz="2800" i="1" dirty="0">
                <a:solidFill>
                  <a:schemeClr val="bg2">
                    <a:lumMod val="90000"/>
                  </a:schemeClr>
                </a:solidFill>
              </a:rPr>
              <a:t>They sold property and possessions to give to anyone who had need. </a:t>
            </a:r>
            <a:r>
              <a:rPr lang="en-AU" sz="2800" i="1" baseline="30000" dirty="0">
                <a:solidFill>
                  <a:schemeClr val="bg2">
                    <a:lumMod val="90000"/>
                  </a:schemeClr>
                </a:solidFill>
              </a:rPr>
              <a:t>46 </a:t>
            </a:r>
            <a:r>
              <a:rPr lang="en-AU" sz="2800" i="1" dirty="0">
                <a:solidFill>
                  <a:schemeClr val="bg2">
                    <a:lumMod val="90000"/>
                  </a:schemeClr>
                </a:solidFill>
              </a:rPr>
              <a:t>Every day they continued to meet together in the temple courts. They broke bread in their homes and ate together with glad and sincere hearts, </a:t>
            </a:r>
            <a:r>
              <a:rPr lang="en-AU" sz="2800" i="1" baseline="30000" dirty="0">
                <a:solidFill>
                  <a:schemeClr val="bg2">
                    <a:lumMod val="90000"/>
                  </a:schemeClr>
                </a:solidFill>
              </a:rPr>
              <a:t>47 </a:t>
            </a:r>
            <a:r>
              <a:rPr lang="en-AU" sz="2800" i="1" dirty="0">
                <a:solidFill>
                  <a:schemeClr val="bg2">
                    <a:lumMod val="90000"/>
                  </a:schemeClr>
                </a:solidFill>
              </a:rPr>
              <a:t>praising God and enjoying the favour of all the people. And the Lord added to their number daily those who were being saved.</a:t>
            </a:r>
            <a:br>
              <a:rPr lang="en-AU" sz="2400" dirty="0">
                <a:solidFill>
                  <a:schemeClr val="bg2">
                    <a:lumMod val="75000"/>
                  </a:schemeClr>
                </a:solidFill>
              </a:rPr>
            </a:br>
            <a:br>
              <a:rPr lang="en-AU" sz="2400" dirty="0">
                <a:solidFill>
                  <a:schemeClr val="bg2">
                    <a:lumMod val="75000"/>
                  </a:schemeClr>
                </a:solidFill>
              </a:rPr>
            </a:br>
            <a:endParaRPr lang="en-AU" sz="2400" dirty="0"/>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60" name="Title 1">
            <a:extLst>
              <a:ext uri="{FF2B5EF4-FFF2-40B4-BE49-F238E27FC236}">
                <a16:creationId xmlns:a16="http://schemas.microsoft.com/office/drawing/2014/main" id="{BB7D7116-93C3-8E40-B1BE-485C46BE5EB9}"/>
              </a:ext>
            </a:extLst>
          </p:cNvPr>
          <p:cNvSpPr txBox="1">
            <a:spLocks/>
          </p:cNvSpPr>
          <p:nvPr/>
        </p:nvSpPr>
        <p:spPr>
          <a:xfrm>
            <a:off x="9524" y="28738"/>
            <a:ext cx="12192000" cy="10837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1">
                    <a:lumMod val="50000"/>
                  </a:schemeClr>
                </a:solidFill>
                <a:latin typeface="+mn-lt"/>
              </a:rPr>
              <a:t>Non-Negotiables of Church Life                  </a:t>
            </a:r>
            <a:r>
              <a:rPr lang="en-US" sz="3200" b="1" dirty="0">
                <a:solidFill>
                  <a:schemeClr val="accent1">
                    <a:lumMod val="50000"/>
                  </a:schemeClr>
                </a:solidFill>
                <a:latin typeface="+mn-lt"/>
              </a:rPr>
              <a:t>ACTS 2:42-47</a:t>
            </a:r>
            <a:endParaRPr lang="en-AU" b="1" dirty="0">
              <a:solidFill>
                <a:schemeClr val="accent1">
                  <a:lumMod val="50000"/>
                </a:schemeClr>
              </a:solidFill>
              <a:latin typeface="+mn-lt"/>
            </a:endParaRPr>
          </a:p>
        </p:txBody>
      </p:sp>
    </p:spTree>
    <p:extLst>
      <p:ext uri="{BB962C8B-B14F-4D97-AF65-F5344CB8AC3E}">
        <p14:creationId xmlns:p14="http://schemas.microsoft.com/office/powerpoint/2010/main" val="330889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00FD0A98-30F8-B84C-BCFA-5A6AD9D2CBA7}"/>
              </a:ext>
            </a:extLst>
          </p:cNvPr>
          <p:cNvSpPr/>
          <p:nvPr/>
        </p:nvSpPr>
        <p:spPr>
          <a:xfrm>
            <a:off x="274320" y="4747497"/>
            <a:ext cx="2299063"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EVANGELISE</a:t>
            </a:r>
          </a:p>
        </p:txBody>
      </p:sp>
      <p:sp>
        <p:nvSpPr>
          <p:cNvPr id="10" name="Rounded Rectangle 9">
            <a:extLst>
              <a:ext uri="{FF2B5EF4-FFF2-40B4-BE49-F238E27FC236}">
                <a16:creationId xmlns:a16="http://schemas.microsoft.com/office/drawing/2014/main" id="{DAFE6DAA-4F72-E746-8990-829136DC4038}"/>
              </a:ext>
            </a:extLst>
          </p:cNvPr>
          <p:cNvSpPr/>
          <p:nvPr/>
        </p:nvSpPr>
        <p:spPr>
          <a:xfrm>
            <a:off x="2700136" y="4756747"/>
            <a:ext cx="1245326"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EXALT</a:t>
            </a:r>
          </a:p>
        </p:txBody>
      </p:sp>
      <p:sp>
        <p:nvSpPr>
          <p:cNvPr id="11" name="Rounded Rectangle 10">
            <a:extLst>
              <a:ext uri="{FF2B5EF4-FFF2-40B4-BE49-F238E27FC236}">
                <a16:creationId xmlns:a16="http://schemas.microsoft.com/office/drawing/2014/main" id="{32D4EDF4-B7BD-684E-A05B-42FC64B5609B}"/>
              </a:ext>
            </a:extLst>
          </p:cNvPr>
          <p:cNvSpPr/>
          <p:nvPr/>
        </p:nvSpPr>
        <p:spPr>
          <a:xfrm>
            <a:off x="4072215" y="4756747"/>
            <a:ext cx="2394856"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ENCOURAGE</a:t>
            </a:r>
          </a:p>
        </p:txBody>
      </p:sp>
      <p:sp>
        <p:nvSpPr>
          <p:cNvPr id="15" name="Rounded Rectangle 14">
            <a:extLst>
              <a:ext uri="{FF2B5EF4-FFF2-40B4-BE49-F238E27FC236}">
                <a16:creationId xmlns:a16="http://schemas.microsoft.com/office/drawing/2014/main" id="{DA75E98A-46F1-984C-8B18-FDE4C08E6DA2}"/>
              </a:ext>
            </a:extLst>
          </p:cNvPr>
          <p:cNvSpPr/>
          <p:nvPr/>
        </p:nvSpPr>
        <p:spPr>
          <a:xfrm>
            <a:off x="6622533" y="4747497"/>
            <a:ext cx="1393371"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EDIFY</a:t>
            </a:r>
          </a:p>
        </p:txBody>
      </p:sp>
      <p:sp>
        <p:nvSpPr>
          <p:cNvPr id="16" name="Rounded Rectangle 15">
            <a:extLst>
              <a:ext uri="{FF2B5EF4-FFF2-40B4-BE49-F238E27FC236}">
                <a16:creationId xmlns:a16="http://schemas.microsoft.com/office/drawing/2014/main" id="{41F9B982-49A4-E54F-BC49-ED55E2274924}"/>
              </a:ext>
            </a:extLst>
          </p:cNvPr>
          <p:cNvSpPr/>
          <p:nvPr/>
        </p:nvSpPr>
        <p:spPr>
          <a:xfrm>
            <a:off x="8171366" y="4747497"/>
            <a:ext cx="3746314"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EQUIPPING to serve</a:t>
            </a:r>
          </a:p>
        </p:txBody>
      </p:sp>
      <p:sp>
        <p:nvSpPr>
          <p:cNvPr id="13" name="Rounded Rectangle 12">
            <a:extLst>
              <a:ext uri="{FF2B5EF4-FFF2-40B4-BE49-F238E27FC236}">
                <a16:creationId xmlns:a16="http://schemas.microsoft.com/office/drawing/2014/main" id="{AF94B545-8D9C-2945-8164-CFD775328EB6}"/>
              </a:ext>
            </a:extLst>
          </p:cNvPr>
          <p:cNvSpPr/>
          <p:nvPr/>
        </p:nvSpPr>
        <p:spPr>
          <a:xfrm>
            <a:off x="4072215" y="4736869"/>
            <a:ext cx="2394856" cy="69831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ENCOURAGE</a:t>
            </a:r>
          </a:p>
        </p:txBody>
      </p:sp>
      <p:sp>
        <p:nvSpPr>
          <p:cNvPr id="2" name="Title 1"/>
          <p:cNvSpPr>
            <a:spLocks noGrp="1"/>
          </p:cNvSpPr>
          <p:nvPr>
            <p:ph type="title"/>
          </p:nvPr>
        </p:nvSpPr>
        <p:spPr>
          <a:xfrm>
            <a:off x="157369" y="1947849"/>
            <a:ext cx="11877261" cy="1325563"/>
          </a:xfrm>
        </p:spPr>
        <p:txBody>
          <a:bodyPr>
            <a:noAutofit/>
          </a:bodyPr>
          <a:lstStyle/>
          <a:p>
            <a:br>
              <a:rPr lang="en-AU" sz="2800" i="1" dirty="0"/>
            </a:br>
            <a:br>
              <a:rPr lang="en-AU" sz="2800" i="1" dirty="0"/>
            </a:br>
            <a:r>
              <a:rPr lang="en-AU" sz="2800" b="1" i="1" baseline="30000" dirty="0">
                <a:solidFill>
                  <a:schemeClr val="accent5">
                    <a:lumMod val="50000"/>
                  </a:schemeClr>
                </a:solidFill>
              </a:rPr>
              <a:t>42 </a:t>
            </a:r>
            <a:r>
              <a:rPr lang="en-AU" sz="2800" b="1" i="1" dirty="0">
                <a:solidFill>
                  <a:schemeClr val="accent5">
                    <a:lumMod val="50000"/>
                  </a:schemeClr>
                </a:solidFill>
              </a:rPr>
              <a:t>They devoted themselves to the apostles’ teaching </a:t>
            </a:r>
            <a:r>
              <a:rPr lang="en-AU" sz="2800" i="1" dirty="0">
                <a:solidFill>
                  <a:schemeClr val="bg2">
                    <a:lumMod val="75000"/>
                  </a:schemeClr>
                </a:solidFill>
              </a:rPr>
              <a:t>and to fellowship, to the breaking of bread and to prayer. </a:t>
            </a:r>
            <a:r>
              <a:rPr lang="en-AU" sz="2800" b="1" i="1" baseline="30000" dirty="0">
                <a:solidFill>
                  <a:schemeClr val="accent5">
                    <a:lumMod val="50000"/>
                  </a:schemeClr>
                </a:solidFill>
              </a:rPr>
              <a:t>43 </a:t>
            </a:r>
            <a:r>
              <a:rPr lang="en-AU" sz="2800" b="1" i="1" dirty="0">
                <a:solidFill>
                  <a:schemeClr val="accent5">
                    <a:lumMod val="50000"/>
                  </a:schemeClr>
                </a:solidFill>
              </a:rPr>
              <a:t>Everyone was filled with awe at the many wonders and signs performed by the apostles. </a:t>
            </a:r>
            <a:r>
              <a:rPr lang="en-AU" sz="2800" b="1" i="1" baseline="30000" dirty="0">
                <a:solidFill>
                  <a:schemeClr val="accent5">
                    <a:lumMod val="50000"/>
                  </a:schemeClr>
                </a:solidFill>
              </a:rPr>
              <a:t>44 </a:t>
            </a:r>
            <a:r>
              <a:rPr lang="en-AU" sz="2800" b="1" i="1" dirty="0">
                <a:solidFill>
                  <a:schemeClr val="accent5">
                    <a:lumMod val="50000"/>
                  </a:schemeClr>
                </a:solidFill>
              </a:rPr>
              <a:t>All the believers were together and had everything in common. </a:t>
            </a:r>
            <a:r>
              <a:rPr lang="en-AU" sz="2800" b="1" i="1" baseline="30000" dirty="0">
                <a:solidFill>
                  <a:schemeClr val="accent5">
                    <a:lumMod val="50000"/>
                  </a:schemeClr>
                </a:solidFill>
              </a:rPr>
              <a:t>45 </a:t>
            </a:r>
            <a:r>
              <a:rPr lang="en-AU" sz="2800" b="1" i="1" dirty="0">
                <a:solidFill>
                  <a:schemeClr val="accent5">
                    <a:lumMod val="50000"/>
                  </a:schemeClr>
                </a:solidFill>
              </a:rPr>
              <a:t>They sold property and possessions to give to anyone who had need. </a:t>
            </a:r>
            <a:r>
              <a:rPr lang="en-AU" sz="2800" i="1" baseline="30000" dirty="0">
                <a:solidFill>
                  <a:schemeClr val="bg2">
                    <a:lumMod val="75000"/>
                  </a:schemeClr>
                </a:solidFill>
              </a:rPr>
              <a:t>46 </a:t>
            </a:r>
            <a:r>
              <a:rPr lang="en-AU" sz="2800" i="1" dirty="0">
                <a:solidFill>
                  <a:schemeClr val="bg2">
                    <a:lumMod val="75000"/>
                  </a:schemeClr>
                </a:solidFill>
              </a:rPr>
              <a:t>Every day they continued to meet together in the temple courts. They broke bread in their homes and ate together with glad and sincere hearts, </a:t>
            </a:r>
            <a:r>
              <a:rPr lang="en-AU" sz="2800" i="1" baseline="30000" dirty="0">
                <a:solidFill>
                  <a:schemeClr val="bg2">
                    <a:lumMod val="75000"/>
                  </a:schemeClr>
                </a:solidFill>
              </a:rPr>
              <a:t>47 </a:t>
            </a:r>
            <a:r>
              <a:rPr lang="en-AU" sz="2800" i="1" dirty="0">
                <a:solidFill>
                  <a:schemeClr val="bg2">
                    <a:lumMod val="75000"/>
                  </a:schemeClr>
                </a:solidFill>
              </a:rPr>
              <a:t>praising God and enjoying the favour of all the people. And the Lord added to their number daily those who were being saved.</a:t>
            </a:r>
            <a:br>
              <a:rPr lang="en-AU" sz="2400" dirty="0">
                <a:solidFill>
                  <a:schemeClr val="bg2">
                    <a:lumMod val="75000"/>
                  </a:schemeClr>
                </a:solidFill>
              </a:rPr>
            </a:br>
            <a:br>
              <a:rPr lang="en-AU" sz="2400" dirty="0">
                <a:solidFill>
                  <a:schemeClr val="bg2">
                    <a:lumMod val="75000"/>
                  </a:schemeClr>
                </a:solidFill>
              </a:rPr>
            </a:br>
            <a:endParaRPr lang="en-AU" sz="2400" dirty="0"/>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60" name="Title 1">
            <a:extLst>
              <a:ext uri="{FF2B5EF4-FFF2-40B4-BE49-F238E27FC236}">
                <a16:creationId xmlns:a16="http://schemas.microsoft.com/office/drawing/2014/main" id="{BB7D7116-93C3-8E40-B1BE-485C46BE5EB9}"/>
              </a:ext>
            </a:extLst>
          </p:cNvPr>
          <p:cNvSpPr txBox="1">
            <a:spLocks/>
          </p:cNvSpPr>
          <p:nvPr/>
        </p:nvSpPr>
        <p:spPr>
          <a:xfrm>
            <a:off x="9524" y="28738"/>
            <a:ext cx="12192000" cy="10837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accent1">
                    <a:lumMod val="50000"/>
                  </a:schemeClr>
                </a:solidFill>
                <a:latin typeface="+mn-lt"/>
              </a:rPr>
              <a:t>Non-Negotiables of Church Life                  </a:t>
            </a:r>
            <a:r>
              <a:rPr lang="en-US" sz="3200" b="1" dirty="0">
                <a:solidFill>
                  <a:schemeClr val="accent1">
                    <a:lumMod val="50000"/>
                  </a:schemeClr>
                </a:solidFill>
                <a:latin typeface="+mn-lt"/>
              </a:rPr>
              <a:t>ACTS 2:42-47</a:t>
            </a:r>
            <a:endParaRPr lang="en-AU" b="1" dirty="0">
              <a:solidFill>
                <a:schemeClr val="accent1">
                  <a:lumMod val="50000"/>
                </a:schemeClr>
              </a:solidFill>
              <a:latin typeface="+mn-lt"/>
            </a:endParaRPr>
          </a:p>
        </p:txBody>
      </p:sp>
    </p:spTree>
    <p:extLst>
      <p:ext uri="{BB962C8B-B14F-4D97-AF65-F5344CB8AC3E}">
        <p14:creationId xmlns:p14="http://schemas.microsoft.com/office/powerpoint/2010/main" val="243770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000"/>
            <a:lum/>
          </a:blip>
          <a:srcRect/>
          <a:stretch>
            <a:fillRect t="31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133604"/>
          </a:xfrm>
        </p:spPr>
        <p:txBody>
          <a:bodyPr>
            <a:noAutofit/>
          </a:bodyPr>
          <a:lstStyle/>
          <a:p>
            <a:pPr>
              <a:lnSpc>
                <a:spcPct val="100000"/>
              </a:lnSpc>
            </a:pPr>
            <a:r>
              <a:rPr lang="en-US" sz="5300" b="1" dirty="0">
                <a:solidFill>
                  <a:schemeClr val="accent1">
                    <a:lumMod val="50000"/>
                  </a:schemeClr>
                </a:solidFill>
              </a:rPr>
              <a:t>EQUIPPING THE CHURCH TO SERVE OTHERS</a:t>
            </a:r>
            <a:br>
              <a:rPr lang="en-US" b="1" dirty="0">
                <a:solidFill>
                  <a:schemeClr val="accent1">
                    <a:lumMod val="50000"/>
                  </a:schemeClr>
                </a:solidFill>
              </a:rPr>
            </a:br>
            <a:r>
              <a:rPr lang="en-US" sz="4000" b="1" dirty="0">
                <a:solidFill>
                  <a:schemeClr val="accent1">
                    <a:lumMod val="50000"/>
                  </a:schemeClr>
                </a:solidFill>
              </a:rPr>
              <a:t>ACTS 2:42-45</a:t>
            </a:r>
            <a:endParaRPr lang="en-AU" b="1" dirty="0">
              <a:solidFill>
                <a:schemeClr val="accent1">
                  <a:lumMod val="50000"/>
                </a:schemeClr>
              </a:solidFill>
            </a:endParaRPr>
          </a:p>
        </p:txBody>
      </p:sp>
      <p:sp>
        <p:nvSpPr>
          <p:cNvPr id="3" name="Title 1">
            <a:extLst>
              <a:ext uri="{FF2B5EF4-FFF2-40B4-BE49-F238E27FC236}">
                <a16:creationId xmlns:a16="http://schemas.microsoft.com/office/drawing/2014/main" id="{F3D787C4-4D88-0A46-874D-96415ADEDA06}"/>
              </a:ext>
            </a:extLst>
          </p:cNvPr>
          <p:cNvSpPr txBox="1">
            <a:spLocks/>
          </p:cNvSpPr>
          <p:nvPr/>
        </p:nvSpPr>
        <p:spPr>
          <a:xfrm>
            <a:off x="0" y="2133604"/>
            <a:ext cx="12192000" cy="3213648"/>
          </a:xfrm>
          <a:prstGeom prst="rect">
            <a:avLst/>
          </a:prstGeom>
          <a:solidFill>
            <a:srgbClr val="D9D9D9">
              <a:alpha val="60000"/>
            </a:srgb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AU" sz="2800" i="1" dirty="0"/>
            </a:br>
            <a:br>
              <a:rPr lang="en-AU" sz="2800" i="1" dirty="0"/>
            </a:br>
            <a:r>
              <a:rPr lang="en-AU" sz="3600" b="1" i="1" baseline="30000" dirty="0">
                <a:solidFill>
                  <a:schemeClr val="accent5">
                    <a:lumMod val="50000"/>
                  </a:schemeClr>
                </a:solidFill>
              </a:rPr>
              <a:t>42</a:t>
            </a:r>
            <a:r>
              <a:rPr lang="en-AU" sz="4400" b="1" i="1" baseline="30000" dirty="0">
                <a:solidFill>
                  <a:schemeClr val="accent5">
                    <a:lumMod val="50000"/>
                  </a:schemeClr>
                </a:solidFill>
              </a:rPr>
              <a:t> </a:t>
            </a:r>
            <a:r>
              <a:rPr lang="en-AU" sz="4400" b="1" i="1" dirty="0">
                <a:solidFill>
                  <a:schemeClr val="accent5">
                    <a:lumMod val="50000"/>
                  </a:schemeClr>
                </a:solidFill>
              </a:rPr>
              <a:t>They devoted themselves to the apostles’ teaching … </a:t>
            </a:r>
            <a:r>
              <a:rPr lang="en-AU" sz="3600" i="1" baseline="30000" dirty="0">
                <a:solidFill>
                  <a:schemeClr val="accent5">
                    <a:lumMod val="50000"/>
                  </a:schemeClr>
                </a:solidFill>
              </a:rPr>
              <a:t>43</a:t>
            </a:r>
            <a:r>
              <a:rPr lang="en-AU" sz="4400" b="1" i="1" baseline="30000" dirty="0">
                <a:solidFill>
                  <a:schemeClr val="accent5">
                    <a:lumMod val="50000"/>
                  </a:schemeClr>
                </a:solidFill>
              </a:rPr>
              <a:t> </a:t>
            </a:r>
            <a:r>
              <a:rPr lang="en-AU" sz="4400" b="1" i="1" dirty="0">
                <a:solidFill>
                  <a:schemeClr val="accent5">
                    <a:lumMod val="50000"/>
                  </a:schemeClr>
                </a:solidFill>
              </a:rPr>
              <a:t>…many wonders and signs performed by the apostles</a:t>
            </a:r>
            <a:r>
              <a:rPr lang="en-AU" sz="4400" dirty="0"/>
              <a:t>.</a:t>
            </a:r>
            <a:r>
              <a:rPr lang="en-AU" sz="3600" i="1" baseline="30000" dirty="0">
                <a:solidFill>
                  <a:srgbClr val="002060"/>
                </a:solidFill>
              </a:rPr>
              <a:t>44</a:t>
            </a:r>
            <a:r>
              <a:rPr lang="en-AU" sz="4400" b="1" i="1" baseline="30000" dirty="0">
                <a:solidFill>
                  <a:srgbClr val="002060"/>
                </a:solidFill>
              </a:rPr>
              <a:t> </a:t>
            </a:r>
            <a:r>
              <a:rPr lang="en-AU" sz="4400" b="1" i="1" dirty="0">
                <a:solidFill>
                  <a:srgbClr val="002060"/>
                </a:solidFill>
              </a:rPr>
              <a:t>All the believers were together and had everything in common. </a:t>
            </a:r>
            <a:r>
              <a:rPr lang="en-AU" sz="3600" b="1" i="1" baseline="30000" dirty="0">
                <a:solidFill>
                  <a:srgbClr val="002060"/>
                </a:solidFill>
              </a:rPr>
              <a:t>45</a:t>
            </a:r>
            <a:r>
              <a:rPr lang="en-AU" sz="4400" b="1" i="1" baseline="30000" dirty="0">
                <a:solidFill>
                  <a:srgbClr val="002060"/>
                </a:solidFill>
              </a:rPr>
              <a:t> </a:t>
            </a:r>
            <a:r>
              <a:rPr lang="en-AU" sz="4400" b="1" i="1" dirty="0">
                <a:solidFill>
                  <a:srgbClr val="002060"/>
                </a:solidFill>
              </a:rPr>
              <a:t>They sold property and possessions to give to anyone who had need. </a:t>
            </a:r>
            <a:endParaRPr lang="en-AU" sz="2400" b="1" dirty="0">
              <a:solidFill>
                <a:srgbClr val="002060"/>
              </a:solidFill>
            </a:endParaRPr>
          </a:p>
        </p:txBody>
      </p:sp>
    </p:spTree>
    <p:extLst>
      <p:ext uri="{BB962C8B-B14F-4D97-AF65-F5344CB8AC3E}">
        <p14:creationId xmlns:p14="http://schemas.microsoft.com/office/powerpoint/2010/main" val="774275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6505"/>
            <a:ext cx="10515600" cy="1325563"/>
          </a:xfrm>
        </p:spPr>
        <p:txBody>
          <a:bodyPr>
            <a:normAutofit fontScale="90000"/>
          </a:bodyPr>
          <a:lstStyle/>
          <a:p>
            <a:r>
              <a:rPr lang="en-AU" sz="4000" dirty="0">
                <a:solidFill>
                  <a:srgbClr val="002060"/>
                </a:solidFill>
                <a:latin typeface="+mn-lt"/>
              </a:rPr>
              <a:t>ACTS 2:38-47</a:t>
            </a:r>
            <a:br>
              <a:rPr lang="en-AU" sz="2200" dirty="0">
                <a:solidFill>
                  <a:srgbClr val="002060"/>
                </a:solidFill>
                <a:latin typeface="+mn-lt"/>
              </a:rPr>
            </a:br>
            <a:br>
              <a:rPr lang="en-AU" sz="2200" dirty="0">
                <a:solidFill>
                  <a:srgbClr val="002060"/>
                </a:solidFill>
                <a:latin typeface="+mn-lt"/>
              </a:rPr>
            </a:br>
            <a:r>
              <a:rPr lang="en-AU" sz="6700" b="1" dirty="0">
                <a:solidFill>
                  <a:srgbClr val="002060"/>
                </a:solidFill>
                <a:latin typeface="+mn-lt"/>
              </a:rPr>
              <a:t>A COMMUNITY OF THE SPIRIT</a:t>
            </a:r>
            <a:br>
              <a:rPr lang="en-AU" sz="6000" dirty="0">
                <a:solidFill>
                  <a:srgbClr val="002060"/>
                </a:solidFill>
                <a:latin typeface="+mn-lt"/>
              </a:rPr>
            </a:br>
            <a:endParaRPr lang="en-AU" dirty="0">
              <a:solidFill>
                <a:srgbClr val="002060"/>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2:43-45</a:t>
            </a:r>
            <a:endParaRPr lang="en-AU" sz="2800" b="1" dirty="0">
              <a:solidFill>
                <a:srgbClr val="002060"/>
              </a:solidFill>
              <a:latin typeface="+mn-lt"/>
            </a:endParaRPr>
          </a:p>
        </p:txBody>
      </p:sp>
      <p:sp>
        <p:nvSpPr>
          <p:cNvPr id="3" name="TextBox 2">
            <a:extLst>
              <a:ext uri="{FF2B5EF4-FFF2-40B4-BE49-F238E27FC236}">
                <a16:creationId xmlns:a16="http://schemas.microsoft.com/office/drawing/2014/main" id="{DC8ECAA2-F21F-2442-9B62-9F27DC9AA458}"/>
              </a:ext>
            </a:extLst>
          </p:cNvPr>
          <p:cNvSpPr txBox="1"/>
          <p:nvPr/>
        </p:nvSpPr>
        <p:spPr>
          <a:xfrm>
            <a:off x="838200" y="2224024"/>
            <a:ext cx="10515600" cy="2769989"/>
          </a:xfrm>
          <a:prstGeom prst="rect">
            <a:avLst/>
          </a:prstGeom>
          <a:noFill/>
        </p:spPr>
        <p:txBody>
          <a:bodyPr wrap="square" rtlCol="0">
            <a:spAutoFit/>
          </a:bodyPr>
          <a:lstStyle/>
          <a:p>
            <a:r>
              <a:rPr lang="en-AU" sz="2800" i="1" dirty="0"/>
              <a:t>“Repent and be baptized, every one of you, in the name of Jesus Christ for the forgiveness of your sins. </a:t>
            </a:r>
            <a:r>
              <a:rPr lang="en-AU" sz="3200" b="1" i="1" dirty="0"/>
              <a:t>And you will receive the gift of the Holy Spirit</a:t>
            </a:r>
            <a:r>
              <a:rPr lang="en-AU" sz="2800" i="1" dirty="0"/>
              <a:t>…. </a:t>
            </a:r>
            <a:r>
              <a:rPr lang="en-AU" sz="2800" i="1" baseline="30000" dirty="0"/>
              <a:t>41 </a:t>
            </a:r>
            <a:r>
              <a:rPr lang="en-AU" sz="2800" i="1" dirty="0"/>
              <a:t>Those who </a:t>
            </a:r>
            <a:r>
              <a:rPr lang="en-AU" sz="3200" b="1" i="1" dirty="0"/>
              <a:t>accepted his message were baptized, and about three thousand </a:t>
            </a:r>
            <a:r>
              <a:rPr lang="en-AU" sz="2800" i="1" dirty="0"/>
              <a:t>were added to their number that day. </a:t>
            </a:r>
            <a:r>
              <a:rPr lang="en-AU" sz="2800" baseline="30000" dirty="0"/>
              <a:t>42 </a:t>
            </a:r>
            <a:r>
              <a:rPr lang="en-AU" sz="3200" b="1" i="1" dirty="0"/>
              <a:t>They devoted themselves to </a:t>
            </a:r>
            <a:r>
              <a:rPr lang="en-AU" sz="2800" dirty="0"/>
              <a:t>…</a:t>
            </a:r>
            <a:endParaRPr lang="en-AU" sz="2800" i="1" dirty="0"/>
          </a:p>
          <a:p>
            <a:endParaRPr lang="en-US" dirty="0"/>
          </a:p>
        </p:txBody>
      </p:sp>
    </p:spTree>
    <p:extLst>
      <p:ext uri="{BB962C8B-B14F-4D97-AF65-F5344CB8AC3E}">
        <p14:creationId xmlns:p14="http://schemas.microsoft.com/office/powerpoint/2010/main" val="100275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1315"/>
            <a:ext cx="10515600" cy="1325563"/>
          </a:xfrm>
        </p:spPr>
        <p:txBody>
          <a:bodyPr>
            <a:normAutofit fontScale="90000"/>
          </a:bodyPr>
          <a:lstStyle/>
          <a:p>
            <a:r>
              <a:rPr lang="en-AU" sz="4000" dirty="0">
                <a:solidFill>
                  <a:srgbClr val="002060"/>
                </a:solidFill>
                <a:latin typeface="+mn-lt"/>
              </a:rPr>
              <a:t>ACTS 2:42-47</a:t>
            </a:r>
            <a:br>
              <a:rPr lang="en-AU" sz="2200" dirty="0">
                <a:solidFill>
                  <a:srgbClr val="002060"/>
                </a:solidFill>
                <a:latin typeface="+mn-lt"/>
              </a:rPr>
            </a:br>
            <a:br>
              <a:rPr lang="en-AU" sz="2200" dirty="0">
                <a:solidFill>
                  <a:srgbClr val="002060"/>
                </a:solidFill>
                <a:latin typeface="+mn-lt"/>
              </a:rPr>
            </a:br>
            <a:r>
              <a:rPr lang="en-AU" sz="2200" dirty="0">
                <a:solidFill>
                  <a:srgbClr val="002060"/>
                </a:solidFill>
                <a:latin typeface="+mn-lt"/>
              </a:rPr>
              <a:t>	</a:t>
            </a:r>
            <a:r>
              <a:rPr lang="en-AU" sz="6700" b="1" dirty="0">
                <a:solidFill>
                  <a:srgbClr val="002060"/>
                </a:solidFill>
                <a:latin typeface="+mn-lt"/>
              </a:rPr>
              <a:t>A  CORRECTIVE  NARRATIVE</a:t>
            </a:r>
            <a:br>
              <a:rPr lang="en-AU" sz="6000" dirty="0">
                <a:solidFill>
                  <a:srgbClr val="002060"/>
                </a:solidFill>
                <a:latin typeface="+mn-lt"/>
              </a:rPr>
            </a:br>
            <a:endParaRPr lang="en-AU" dirty="0">
              <a:solidFill>
                <a:srgbClr val="002060"/>
              </a:solidFill>
              <a:latin typeface="+mn-lt"/>
            </a:endParaRPr>
          </a:p>
        </p:txBody>
      </p:sp>
      <p:pic>
        <p:nvPicPr>
          <p:cNvPr id="6" name="Content Placeholder 5"/>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95" t="15256" r="947" b="63681"/>
          <a:stretch/>
        </p:blipFill>
        <p:spPr>
          <a:xfrm>
            <a:off x="9524" y="5505449"/>
            <a:ext cx="12173290" cy="1362075"/>
          </a:xfrm>
        </p:spPr>
      </p:pic>
      <p:sp>
        <p:nvSpPr>
          <p:cNvPr id="4" name="Title 1">
            <a:extLst>
              <a:ext uri="{FF2B5EF4-FFF2-40B4-BE49-F238E27FC236}">
                <a16:creationId xmlns:a16="http://schemas.microsoft.com/office/drawing/2014/main" id="{4E192B3B-7E89-0A4A-8E53-918582F113A4}"/>
              </a:ext>
            </a:extLst>
          </p:cNvPr>
          <p:cNvSpPr txBox="1">
            <a:spLocks/>
          </p:cNvSpPr>
          <p:nvPr/>
        </p:nvSpPr>
        <p:spPr>
          <a:xfrm>
            <a:off x="9186" y="6309360"/>
            <a:ext cx="12192000" cy="548640"/>
          </a:xfrm>
          <a:prstGeom prst="rect">
            <a:avLst/>
          </a:prstGeom>
          <a:solidFill>
            <a:srgbClr val="FFFFFF">
              <a:alpha val="60000"/>
            </a:srgb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solidFill>
                  <a:srgbClr val="002060"/>
                </a:solidFill>
                <a:latin typeface="+mn-lt"/>
              </a:rPr>
              <a:t>EQUIPPING THE CHURCH TO SERVE OTHERS</a:t>
            </a:r>
            <a:r>
              <a:rPr lang="en-US" sz="2800" b="1" dirty="0">
                <a:solidFill>
                  <a:srgbClr val="002060"/>
                </a:solidFill>
                <a:latin typeface="+mn-lt"/>
              </a:rPr>
              <a:t> </a:t>
            </a:r>
            <a:r>
              <a:rPr lang="en-US" sz="2400" b="1" dirty="0">
                <a:solidFill>
                  <a:srgbClr val="002060"/>
                </a:solidFill>
                <a:latin typeface="+mn-lt"/>
              </a:rPr>
              <a:t>ACTS 2:43-45</a:t>
            </a:r>
            <a:endParaRPr lang="en-AU" sz="2800" b="1" dirty="0">
              <a:solidFill>
                <a:srgbClr val="002060"/>
              </a:solidFill>
              <a:latin typeface="+mn-lt"/>
            </a:endParaRPr>
          </a:p>
        </p:txBody>
      </p:sp>
      <p:sp>
        <p:nvSpPr>
          <p:cNvPr id="7" name="Title 1">
            <a:extLst>
              <a:ext uri="{FF2B5EF4-FFF2-40B4-BE49-F238E27FC236}">
                <a16:creationId xmlns:a16="http://schemas.microsoft.com/office/drawing/2014/main" id="{6953C237-E955-944B-BFEC-F15AA3E4A56E}"/>
              </a:ext>
            </a:extLst>
          </p:cNvPr>
          <p:cNvSpPr txBox="1">
            <a:spLocks/>
          </p:cNvSpPr>
          <p:nvPr/>
        </p:nvSpPr>
        <p:spPr>
          <a:xfrm>
            <a:off x="838200" y="1972807"/>
            <a:ext cx="11114314" cy="352311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b="1" dirty="0">
                <a:solidFill>
                  <a:schemeClr val="accent5">
                    <a:lumMod val="75000"/>
                  </a:schemeClr>
                </a:solidFill>
                <a:latin typeface="+mn-lt"/>
              </a:rPr>
              <a:t>DESCRIPTIVE: </a:t>
            </a:r>
          </a:p>
          <a:p>
            <a:r>
              <a:rPr lang="en-AU" sz="3600" i="1" dirty="0">
                <a:solidFill>
                  <a:schemeClr val="tx1">
                    <a:lumMod val="95000"/>
                    <a:lumOff val="5000"/>
                  </a:schemeClr>
                </a:solidFill>
                <a:latin typeface="+mn-lt"/>
              </a:rPr>
              <a:t>Not prescriptive – </a:t>
            </a:r>
            <a:r>
              <a:rPr lang="en-AU" sz="3600" dirty="0">
                <a:solidFill>
                  <a:schemeClr val="tx1">
                    <a:lumMod val="95000"/>
                    <a:lumOff val="5000"/>
                  </a:schemeClr>
                </a:solidFill>
                <a:latin typeface="+mn-lt"/>
              </a:rPr>
              <a:t>Tony Lyon 10/10/21</a:t>
            </a:r>
          </a:p>
          <a:p>
            <a:endParaRPr lang="en-AU" dirty="0">
              <a:solidFill>
                <a:srgbClr val="002060"/>
              </a:solidFill>
              <a:latin typeface="+mn-lt"/>
            </a:endParaRPr>
          </a:p>
          <a:p>
            <a:r>
              <a:rPr lang="en-AU" b="1" dirty="0">
                <a:solidFill>
                  <a:schemeClr val="accent5">
                    <a:lumMod val="75000"/>
                  </a:schemeClr>
                </a:solidFill>
                <a:latin typeface="+mn-lt"/>
              </a:rPr>
              <a:t>MIRROR:  </a:t>
            </a:r>
          </a:p>
          <a:p>
            <a:r>
              <a:rPr lang="en-AU" sz="3600" dirty="0">
                <a:solidFill>
                  <a:schemeClr val="tx1">
                    <a:lumMod val="95000"/>
                    <a:lumOff val="5000"/>
                  </a:schemeClr>
                </a:solidFill>
                <a:latin typeface="+mn-lt"/>
              </a:rPr>
              <a:t>Like Nathan’s story in 1 Samuel 12, but no punch line.</a:t>
            </a:r>
          </a:p>
        </p:txBody>
      </p:sp>
    </p:spTree>
    <p:extLst>
      <p:ext uri="{BB962C8B-B14F-4D97-AF65-F5344CB8AC3E}">
        <p14:creationId xmlns:p14="http://schemas.microsoft.com/office/powerpoint/2010/main" val="56422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1235</Words>
  <Application>Microsoft Macintosh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Non-Negotiables of Church Life</vt:lpstr>
      <vt:lpstr>  42 They devoted themselves to the apostles’ teaching and to fellowship, to the breaking of bread and to prayer. 43 Everyone was filled with awe at the many wonders and signs performed by the apostles. 44 All the believers were together and had everything in common. 45 They sold property and possessions to give to anyone who had need. 46 Every day they continued to meet together in the temple courts. They broke bread in their homes and ate together with glad and sincere hearts, 47 praising God and enjoying the favour of all the people. And the Lord added to their number daily those who were being saved. </vt:lpstr>
      <vt:lpstr>  42 They devoted themselves to the apostles’ teaching and to fellowship, to the breaking of bread and to prayer. 43 Everyone was filled with awe at the many wonders and signs performed by the apostles. 44 All the believers were together and had everything in common. 45 They sold property and possessions to give to anyone who had need. 46 Every day they continued to meet together in the temple courts. They broke bread in their homes and ate together with glad and sincere hearts, 47 praising God and enjoying the favour of all the people. And the Lord added to their number daily those who were being saved. </vt:lpstr>
      <vt:lpstr>  42 They devoted themselves to the apostles’ teaching and to fellowship, to the breaking of bread and to prayer. 43 Everyone was filled with awe at the many wonders and signs performed by the apostles. 44 All the believers were together and had everything in common. 45 They sold property and possessions to give to anyone who had need. 46 Every day they continued to meet together in the temple courts. They broke bread in their homes and ate together with glad and sincere hearts, 47 praising God and enjoying the favour of all the people. And the Lord added to their number daily those who were being saved.  </vt:lpstr>
      <vt:lpstr>  42 They devoted themselves to the apostles’ teaching and to fellowship, to the breaking of bread and to prayer. 43 Everyone was filled with awe at the many wonders and signs performed by the apostles. 44 All the believers were together and had everything in common. 45 They sold property and possessions to give to anyone who had need. 46 Every day they continued to meet together in the temple courts. They broke bread in their homes and ate together with glad and sincere hearts, 47 praising God and enjoying the favour of all the people. And the Lord added to their number daily those who were being saved.  </vt:lpstr>
      <vt:lpstr>  42 They devoted themselves to the apostles’ teaching and to fellowship, to the breaking of bread and to prayer. 43 Everyone was filled with awe at the many wonders and signs performed by the apostles. 44 All the believers were together and had everything in common. 45 They sold property and possessions to give to anyone who had need. 46 Every day they continued to meet together in the temple courts. They broke bread in their homes and ate together with glad and sincere hearts, 47 praising God and enjoying the favour of all the people. And the Lord added to their number daily those who were being saved.  </vt:lpstr>
      <vt:lpstr>EQUIPPING THE CHURCH TO SERVE OTHERS ACTS 2:42-45</vt:lpstr>
      <vt:lpstr>ACTS 2:38-47  A COMMUNITY OF THE SPIRIT </vt:lpstr>
      <vt:lpstr>ACTS 2:42-47   A  CORRECTIVE  NARRATIVE </vt:lpstr>
      <vt:lpstr> CHARACTERISED BY ALL SERVING </vt:lpstr>
      <vt:lpstr>THEY WERE EQUIPPED FOR SERVICE </vt:lpstr>
      <vt:lpstr>EXTRAORDINARY BEHAVIOUR </vt:lpstr>
      <vt:lpstr>PowerPoint Presentation</vt:lpstr>
      <vt:lpstr>EVERY CHRISTIAN IS TO SERVE OTHERS                    PRACTICALLY AND WITH THEIR  GOD-GIVEN GIFTS</vt:lpstr>
      <vt:lpstr>EQUIPPING OF THE SPIRIT CAN AND SHOULD BE DEVELOPED BY GIFTED LEADERSHIP </vt:lpstr>
      <vt:lpstr>OVERARCHING PRINCIPLE   A Holy Spirit inspired people always has heart and readiness to serve others in small and big ways.</vt:lpstr>
    </vt:vector>
  </TitlesOfParts>
  <Company>Victoria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of Believers</dc:title>
  <dc:creator>Philip Adams</dc:creator>
  <cp:lastModifiedBy>Peter Keep</cp:lastModifiedBy>
  <cp:revision>23</cp:revision>
  <dcterms:created xsi:type="dcterms:W3CDTF">2021-09-19T04:37:04Z</dcterms:created>
  <dcterms:modified xsi:type="dcterms:W3CDTF">2021-10-30T22:37:13Z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7dc88d9-fa17-47eb-a208-3e66f59d50e5_Enabled">
    <vt:lpwstr>true</vt:lpwstr>
  </property>
  <property fmtid="{D5CDD505-2E9C-101B-9397-08002B2CF9AE}" pid="3" name="MSIP_Label_d7dc88d9-fa17-47eb-a208-3e66f59d50e5_SetDate">
    <vt:lpwstr>2021-09-19T04:37:04Z</vt:lpwstr>
  </property>
  <property fmtid="{D5CDD505-2E9C-101B-9397-08002B2CF9AE}" pid="4" name="MSIP_Label_d7dc88d9-fa17-47eb-a208-3e66f59d50e5_Method">
    <vt:lpwstr>Standard</vt:lpwstr>
  </property>
  <property fmtid="{D5CDD505-2E9C-101B-9397-08002B2CF9AE}" pid="5" name="MSIP_Label_d7dc88d9-fa17-47eb-a208-3e66f59d50e5_Name">
    <vt:lpwstr>Internal</vt:lpwstr>
  </property>
  <property fmtid="{D5CDD505-2E9C-101B-9397-08002B2CF9AE}" pid="6" name="MSIP_Label_d7dc88d9-fa17-47eb-a208-3e66f59d50e5_SiteId">
    <vt:lpwstr>d51ba343-9258-4ea6-9907-426d8c84ec12</vt:lpwstr>
  </property>
  <property fmtid="{D5CDD505-2E9C-101B-9397-08002B2CF9AE}" pid="7" name="MSIP_Label_d7dc88d9-fa17-47eb-a208-3e66f59d50e5_ActionId">
    <vt:lpwstr>b74f89d9-b541-4129-b977-613f11d24c78</vt:lpwstr>
  </property>
  <property fmtid="{D5CDD505-2E9C-101B-9397-08002B2CF9AE}" pid="8" name="MSIP_Label_d7dc88d9-fa17-47eb-a208-3e66f59d50e5_ContentBits">
    <vt:lpwstr>0</vt:lpwstr>
  </property>
</Properties>
</file>